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471" r:id="rId2"/>
    <p:sldId id="551" r:id="rId3"/>
    <p:sldId id="547" r:id="rId4"/>
    <p:sldId id="587" r:id="rId5"/>
    <p:sldId id="507" r:id="rId6"/>
    <p:sldId id="505" r:id="rId7"/>
    <p:sldId id="577" r:id="rId8"/>
    <p:sldId id="508" r:id="rId9"/>
    <p:sldId id="509" r:id="rId10"/>
    <p:sldId id="514" r:id="rId11"/>
    <p:sldId id="569" r:id="rId12"/>
    <p:sldId id="570" r:id="rId13"/>
    <p:sldId id="566" r:id="rId14"/>
    <p:sldId id="585" r:id="rId15"/>
    <p:sldId id="588" r:id="rId16"/>
    <p:sldId id="582" r:id="rId17"/>
    <p:sldId id="572" r:id="rId18"/>
    <p:sldId id="561" r:id="rId19"/>
    <p:sldId id="581" r:id="rId20"/>
    <p:sldId id="579" r:id="rId21"/>
    <p:sldId id="580" r:id="rId22"/>
    <p:sldId id="574" r:id="rId23"/>
    <p:sldId id="562" r:id="rId24"/>
    <p:sldId id="559" r:id="rId25"/>
    <p:sldId id="560" r:id="rId26"/>
    <p:sldId id="564" r:id="rId27"/>
    <p:sldId id="575" r:id="rId28"/>
    <p:sldId id="541" r:id="rId29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thea oum" initials="so" lastIdx="1" clrIdx="0">
    <p:extLst>
      <p:ext uri="{19B8F6BF-5375-455C-9EA6-DF929625EA0E}">
        <p15:presenceInfo xmlns:p15="http://schemas.microsoft.com/office/powerpoint/2012/main" xmlns="" userId="S-1-5-21-111350882-979059285-380168941-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0000"/>
    <a:srgbClr val="FFFF00"/>
    <a:srgbClr val="118D1D"/>
    <a:srgbClr val="DDDDDD"/>
    <a:srgbClr val="000066"/>
    <a:srgbClr val="FFCC00"/>
    <a:srgbClr val="00FF00"/>
    <a:srgbClr val="66FF33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5755" autoAdjust="0"/>
  </p:normalViewPr>
  <p:slideViewPr>
    <p:cSldViewPr>
      <p:cViewPr varScale="1">
        <p:scale>
          <a:sx n="62" d="100"/>
          <a:sy n="62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199590182806417E-2"/>
          <c:y val="3.2026564861210499E-2"/>
          <c:w val="0.93471853847216502"/>
          <c:h val="0.54275550783424797"/>
        </c:manualLayout>
      </c:layout>
      <c:barChart>
        <c:barDir val="col"/>
        <c:grouping val="clustered"/>
        <c:ser>
          <c:idx val="0"/>
          <c:order val="0"/>
          <c:tx>
            <c:v>Tariff Elimination</c:v>
          </c:tx>
          <c:dLbls>
            <c:delete val="1"/>
          </c:dLbls>
          <c:cat>
            <c:strRef>
              <c:f>GDP!$B$10:$J$10</c:f>
              <c:strCache>
                <c:ptCount val="9"/>
                <c:pt idx="0">
                  <c:v>Brunei</c:v>
                </c:pt>
                <c:pt idx="1">
                  <c:v>Cambodia</c:v>
                </c:pt>
                <c:pt idx="2">
                  <c:v>Indonesia</c:v>
                </c:pt>
                <c:pt idx="3">
                  <c:v>Laos</c:v>
                </c:pt>
                <c:pt idx="4">
                  <c:v>Malaysia</c:v>
                </c:pt>
                <c:pt idx="5">
                  <c:v>Philippines</c:v>
                </c:pt>
                <c:pt idx="6">
                  <c:v>Singapore</c:v>
                </c:pt>
                <c:pt idx="7">
                  <c:v>Thailand</c:v>
                </c:pt>
                <c:pt idx="8">
                  <c:v>Viet Nam</c:v>
                </c:pt>
              </c:strCache>
            </c:strRef>
          </c:cat>
          <c:val>
            <c:numRef>
              <c:f>GDP!$B$11:$J$11</c:f>
              <c:numCache>
                <c:formatCode>0.0</c:formatCode>
                <c:ptCount val="9"/>
                <c:pt idx="0">
                  <c:v>0.86306499999999997</c:v>
                </c:pt>
                <c:pt idx="1">
                  <c:v>2.1780419999999987</c:v>
                </c:pt>
                <c:pt idx="2">
                  <c:v>0.18460199999999999</c:v>
                </c:pt>
                <c:pt idx="3">
                  <c:v>0.6593500000000031</c:v>
                </c:pt>
                <c:pt idx="4">
                  <c:v>0.13783300000000001</c:v>
                </c:pt>
                <c:pt idx="5">
                  <c:v>0.33260200000000206</c:v>
                </c:pt>
                <c:pt idx="6">
                  <c:v>0.34246100000000007</c:v>
                </c:pt>
                <c:pt idx="7">
                  <c:v>0.3766770000000001</c:v>
                </c:pt>
                <c:pt idx="8">
                  <c:v>0.81732700000000003</c:v>
                </c:pt>
              </c:numCache>
            </c:numRef>
          </c:val>
        </c:ser>
        <c:ser>
          <c:idx val="1"/>
          <c:order val="1"/>
          <c:tx>
            <c:v>Tariff Elimination+20% Services Liberalization</c:v>
          </c:tx>
          <c:dLbls>
            <c:delete val="1"/>
          </c:dLbls>
          <c:cat>
            <c:strRef>
              <c:f>GDP!$B$10:$J$10</c:f>
              <c:strCache>
                <c:ptCount val="9"/>
                <c:pt idx="0">
                  <c:v>Brunei</c:v>
                </c:pt>
                <c:pt idx="1">
                  <c:v>Cambodia</c:v>
                </c:pt>
                <c:pt idx="2">
                  <c:v>Indonesia</c:v>
                </c:pt>
                <c:pt idx="3">
                  <c:v>Laos</c:v>
                </c:pt>
                <c:pt idx="4">
                  <c:v>Malaysia</c:v>
                </c:pt>
                <c:pt idx="5">
                  <c:v>Philippines</c:v>
                </c:pt>
                <c:pt idx="6">
                  <c:v>Singapore</c:v>
                </c:pt>
                <c:pt idx="7">
                  <c:v>Thailand</c:v>
                </c:pt>
                <c:pt idx="8">
                  <c:v>Viet Nam</c:v>
                </c:pt>
              </c:strCache>
            </c:strRef>
          </c:cat>
          <c:val>
            <c:numRef>
              <c:f>GDP!$B$12:$J$12</c:f>
              <c:numCache>
                <c:formatCode>0.0</c:formatCode>
                <c:ptCount val="9"/>
                <c:pt idx="0">
                  <c:v>0.92484400000000311</c:v>
                </c:pt>
                <c:pt idx="1">
                  <c:v>2.9446819999999998</c:v>
                </c:pt>
                <c:pt idx="2">
                  <c:v>1.6164570000000071</c:v>
                </c:pt>
                <c:pt idx="3">
                  <c:v>0.82510799999999884</c:v>
                </c:pt>
                <c:pt idx="4">
                  <c:v>0.61848000000000003</c:v>
                </c:pt>
                <c:pt idx="5">
                  <c:v>0.82286800000000004</c:v>
                </c:pt>
                <c:pt idx="6">
                  <c:v>1.37436</c:v>
                </c:pt>
                <c:pt idx="7">
                  <c:v>1.2377909999999928</c:v>
                </c:pt>
                <c:pt idx="8">
                  <c:v>2.6743809999999999</c:v>
                </c:pt>
              </c:numCache>
            </c:numRef>
          </c:val>
        </c:ser>
        <c:ser>
          <c:idx val="2"/>
          <c:order val="2"/>
          <c:tx>
            <c:v>Tariff Elimination+20% Services Liberalization+20% Improved Trade Facilitation</c:v>
          </c:tx>
          <c:dLbls>
            <c:dLbl>
              <c:idx val="0"/>
              <c:layout>
                <c:manualLayout>
                  <c:x val="0"/>
                  <c:y val="4.37512618614985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19883040935802E-3"/>
                  <c:y val="1.07853825964062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619883040935802E-3"/>
                  <c:y val="-2.035130224106600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619883040935802E-3"/>
                  <c:y val="-8.445386634363323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239766081872211E-3"/>
                  <c:y val="-2.447102766000491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239766081872211E-3"/>
                  <c:y val="4.375126186149700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239766081872211E-3"/>
                  <c:y val="7.580254391278172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859649122807006E-3"/>
                  <c:y val="7.580254391278172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9239766081872211E-3"/>
                  <c:y val="-2.035130224106600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PH" sz="1200"/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GDP!$B$10:$J$10</c:f>
              <c:strCache>
                <c:ptCount val="9"/>
                <c:pt idx="0">
                  <c:v>Brunei</c:v>
                </c:pt>
                <c:pt idx="1">
                  <c:v>Cambodia</c:v>
                </c:pt>
                <c:pt idx="2">
                  <c:v>Indonesia</c:v>
                </c:pt>
                <c:pt idx="3">
                  <c:v>Laos</c:v>
                </c:pt>
                <c:pt idx="4">
                  <c:v>Malaysia</c:v>
                </c:pt>
                <c:pt idx="5">
                  <c:v>Philippines</c:v>
                </c:pt>
                <c:pt idx="6">
                  <c:v>Singapore</c:v>
                </c:pt>
                <c:pt idx="7">
                  <c:v>Thailand</c:v>
                </c:pt>
                <c:pt idx="8">
                  <c:v>Viet Nam</c:v>
                </c:pt>
              </c:strCache>
            </c:strRef>
          </c:cat>
          <c:val>
            <c:numRef>
              <c:f>GDP!$B$13:$J$13</c:f>
              <c:numCache>
                <c:formatCode>0.0</c:formatCode>
                <c:ptCount val="9"/>
                <c:pt idx="0">
                  <c:v>1.51261</c:v>
                </c:pt>
                <c:pt idx="1">
                  <c:v>4.3699149999999642</c:v>
                </c:pt>
                <c:pt idx="2">
                  <c:v>1.9811369999999988</c:v>
                </c:pt>
                <c:pt idx="3">
                  <c:v>2.3298319999999997</c:v>
                </c:pt>
                <c:pt idx="4">
                  <c:v>0.938442</c:v>
                </c:pt>
                <c:pt idx="5">
                  <c:v>0.99487099999999884</c:v>
                </c:pt>
                <c:pt idx="6">
                  <c:v>1.647127</c:v>
                </c:pt>
                <c:pt idx="7">
                  <c:v>1.5188959999999998</c:v>
                </c:pt>
                <c:pt idx="8">
                  <c:v>3.5203609999999999</c:v>
                </c:pt>
              </c:numCache>
            </c:numRef>
          </c:val>
        </c:ser>
        <c:dLbls>
          <c:showVal val="1"/>
        </c:dLbls>
        <c:gapWidth val="75"/>
        <c:overlap val="40"/>
        <c:axId val="63489152"/>
        <c:axId val="63490688"/>
      </c:barChart>
      <c:catAx>
        <c:axId val="6348915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PH" sz="1400"/>
            </a:pPr>
            <a:endParaRPr lang="fr-FR"/>
          </a:p>
        </c:txPr>
        <c:crossAx val="63490688"/>
        <c:crosses val="autoZero"/>
        <c:auto val="1"/>
        <c:lblAlgn val="ctr"/>
        <c:lblOffset val="100"/>
      </c:catAx>
      <c:valAx>
        <c:axId val="63490688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txPr>
          <a:bodyPr/>
          <a:lstStyle/>
          <a:p>
            <a:pPr>
              <a:defRPr lang="en-PH"/>
            </a:pPr>
            <a:endParaRPr lang="fr-FR"/>
          </a:p>
        </c:txPr>
        <c:crossAx val="63489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8734510458920004"/>
          <c:w val="1"/>
          <c:h val="0.19750338025928602"/>
        </c:manualLayout>
      </c:layout>
      <c:txPr>
        <a:bodyPr/>
        <a:lstStyle/>
        <a:p>
          <a:pPr>
            <a:defRPr lang="en-PH" sz="1400"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</c:chart>
  <c:spPr>
    <a:solidFill>
      <a:schemeClr val="lt1"/>
    </a:solidFill>
    <a:ln w="55000" cap="flat" cmpd="thickThin" algn="ctr">
      <a:solidFill>
        <a:schemeClr val="bg2">
          <a:lumMod val="5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lineChart>
        <c:grouping val="standard"/>
        <c:ser>
          <c:idx val="0"/>
          <c:order val="0"/>
          <c:tx>
            <c:strRef>
              <c:f>'ASEAN Extrapolated plus METI'!$B$2</c:f>
              <c:strCache>
                <c:ptCount val="1"/>
                <c:pt idx="0">
                  <c:v>Poor (&lt;1.25)</c:v>
                </c:pt>
              </c:strCache>
            </c:strRef>
          </c:tx>
          <c:marker>
            <c:symbol val="circle"/>
            <c:size val="5"/>
          </c:marker>
          <c:dLbls>
            <c:dLbl>
              <c:idx val="5"/>
              <c:layout>
                <c:manualLayout>
                  <c:x val="-1.6054585591009501E-2"/>
                  <c:y val="-3.46320346320345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2409294426432012E-2"/>
                  <c:y val="2.70561918396563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061408789885703E-2"/>
                  <c:y val="-1.73160173160173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'ASEAN Extrapolated plus METI'!$A$3:$A$13</c:f>
              <c:numCache>
                <c:formatCode>General</c:formatCode>
                <c:ptCount val="11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  <c:pt idx="9">
                  <c:v>2008</c:v>
                </c:pt>
                <c:pt idx="10">
                  <c:v>2010</c:v>
                </c:pt>
              </c:numCache>
            </c:numRef>
          </c:cat>
          <c:val>
            <c:numRef>
              <c:f>'ASEAN Extrapolated plus METI'!$B$3:$B$13</c:f>
              <c:numCache>
                <c:formatCode>General</c:formatCode>
                <c:ptCount val="11"/>
                <c:pt idx="0">
                  <c:v>57.14</c:v>
                </c:pt>
                <c:pt idx="1">
                  <c:v>52.449999999999996</c:v>
                </c:pt>
                <c:pt idx="2">
                  <c:v>54.4</c:v>
                </c:pt>
                <c:pt idx="3">
                  <c:v>45.25</c:v>
                </c:pt>
                <c:pt idx="4">
                  <c:v>42.59</c:v>
                </c:pt>
                <c:pt idx="5">
                  <c:v>34.6</c:v>
                </c:pt>
                <c:pt idx="6">
                  <c:v>35.020000000000003</c:v>
                </c:pt>
                <c:pt idx="7">
                  <c:v>25.36</c:v>
                </c:pt>
                <c:pt idx="8">
                  <c:v>18.91</c:v>
                </c:pt>
                <c:pt idx="9">
                  <c:v>17.2</c:v>
                </c:pt>
                <c:pt idx="10">
                  <c:v>14.239999999999998</c:v>
                </c:pt>
              </c:numCache>
            </c:numRef>
          </c:val>
        </c:ser>
        <c:ser>
          <c:idx val="1"/>
          <c:order val="1"/>
          <c:tx>
            <c:strRef>
              <c:f>'ASEAN Extrapolated plus METI'!$C$2</c:f>
              <c:strCache>
                <c:ptCount val="1"/>
                <c:pt idx="0">
                  <c:v>Middle Class (3&lt;x&lt;12)</c:v>
                </c:pt>
              </c:strCache>
            </c:strRef>
          </c:tx>
          <c:marker>
            <c:symbol val="square"/>
            <c:size val="5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'ASEAN Extrapolated plus METI'!$A$3:$A$13</c:f>
              <c:numCache>
                <c:formatCode>General</c:formatCode>
                <c:ptCount val="11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  <c:pt idx="9">
                  <c:v>2008</c:v>
                </c:pt>
                <c:pt idx="10">
                  <c:v>2010</c:v>
                </c:pt>
              </c:numCache>
            </c:numRef>
          </c:cat>
          <c:val>
            <c:numRef>
              <c:f>'ASEAN Extrapolated plus METI'!$C$3:$C$13</c:f>
              <c:numCache>
                <c:formatCode>General</c:formatCode>
                <c:ptCount val="11"/>
                <c:pt idx="0">
                  <c:v>12.15</c:v>
                </c:pt>
                <c:pt idx="1">
                  <c:v>12.68000000000001</c:v>
                </c:pt>
                <c:pt idx="2">
                  <c:v>12.370000000000012</c:v>
                </c:pt>
                <c:pt idx="3">
                  <c:v>14.77000000000001</c:v>
                </c:pt>
                <c:pt idx="4">
                  <c:v>16.570000000000011</c:v>
                </c:pt>
                <c:pt idx="5">
                  <c:v>20.679999999999993</c:v>
                </c:pt>
                <c:pt idx="6">
                  <c:v>19.920000000000002</c:v>
                </c:pt>
                <c:pt idx="7">
                  <c:v>24.67</c:v>
                </c:pt>
                <c:pt idx="8">
                  <c:v>30.830000000000013</c:v>
                </c:pt>
                <c:pt idx="9">
                  <c:v>31.82</c:v>
                </c:pt>
                <c:pt idx="10">
                  <c:v>36.64</c:v>
                </c:pt>
              </c:numCache>
            </c:numRef>
          </c:val>
        </c:ser>
        <c:ser>
          <c:idx val="2"/>
          <c:order val="2"/>
          <c:tx>
            <c:strRef>
              <c:f>'ASEAN Extrapolated plus METI'!$D$2</c:f>
              <c:strCache>
                <c:ptCount val="1"/>
                <c:pt idx="0">
                  <c:v>Middle Class (4&lt;x&lt;30)</c:v>
                </c:pt>
              </c:strCache>
            </c:strRef>
          </c:tx>
          <c:marker>
            <c:symbol val="triangle"/>
            <c:size val="5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198474814368904E-2"/>
                  <c:y val="2.806067423390239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3324484349149093E-2"/>
                  <c:y val="3.49870811603094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'ASEAN Extrapolated plus METI'!$A$3:$A$13</c:f>
              <c:numCache>
                <c:formatCode>General</c:formatCode>
                <c:ptCount val="11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  <c:pt idx="9">
                  <c:v>2008</c:v>
                </c:pt>
                <c:pt idx="10">
                  <c:v>2010</c:v>
                </c:pt>
              </c:numCache>
            </c:numRef>
          </c:cat>
          <c:val>
            <c:numRef>
              <c:f>'ASEAN Extrapolated plus METI'!$D$3:$D$13</c:f>
              <c:numCache>
                <c:formatCode>General</c:formatCode>
                <c:ptCount val="11"/>
                <c:pt idx="0">
                  <c:v>8.52</c:v>
                </c:pt>
                <c:pt idx="1">
                  <c:v>8.8000000000000025</c:v>
                </c:pt>
                <c:pt idx="2">
                  <c:v>8.7200000000000024</c:v>
                </c:pt>
                <c:pt idx="3">
                  <c:v>10.54</c:v>
                </c:pt>
                <c:pt idx="4">
                  <c:v>12.320000000000009</c:v>
                </c:pt>
                <c:pt idx="5">
                  <c:v>15.53</c:v>
                </c:pt>
                <c:pt idx="6">
                  <c:v>14.92</c:v>
                </c:pt>
                <c:pt idx="7">
                  <c:v>17.689999999999987</c:v>
                </c:pt>
                <c:pt idx="8">
                  <c:v>22.800000000000011</c:v>
                </c:pt>
                <c:pt idx="9">
                  <c:v>24</c:v>
                </c:pt>
                <c:pt idx="10">
                  <c:v>27.689999999999987</c:v>
                </c:pt>
              </c:numCache>
            </c:numRef>
          </c:val>
        </c:ser>
        <c:dLbls/>
        <c:marker val="1"/>
        <c:axId val="63813120"/>
        <c:axId val="63815040"/>
      </c:lineChart>
      <c:catAx>
        <c:axId val="63813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Reference Year</a:t>
                </a:r>
              </a:p>
            </c:rich>
          </c:tx>
        </c:title>
        <c:numFmt formatCode="General" sourceLinked="1"/>
        <c:majorTickMark val="none"/>
        <c:tickLblPos val="nextTo"/>
        <c:crossAx val="63815040"/>
        <c:crosses val="autoZero"/>
        <c:auto val="1"/>
        <c:lblAlgn val="ctr"/>
        <c:lblOffset val="100"/>
      </c:catAx>
      <c:valAx>
        <c:axId val="638150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</c:title>
        <c:numFmt formatCode="General" sourceLinked="1"/>
        <c:tickLblPos val="nextTo"/>
        <c:crossAx val="63813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831982399258905E-2"/>
          <c:y val="0.87380855802115609"/>
          <c:w val="0.91225760382893284"/>
          <c:h val="0.11103992682732797"/>
        </c:manualLayout>
      </c:layout>
    </c:legend>
    <c:plotVisOnly val="1"/>
    <c:dispBlanksAs val="gap"/>
  </c:chart>
  <c:txPr>
    <a:bodyPr/>
    <a:lstStyle/>
    <a:p>
      <a:pPr>
        <a:defRPr sz="11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 algn="l">
              <a:defRPr sz="2800">
                <a:latin typeface="Calibri" panose="020F0502020204030204" pitchFamily="34" charset="0"/>
                <a:cs typeface="Times New Roman" pitchFamily="18" charset="0"/>
              </a:defRPr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ASEAN SME Policy Index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 Policy Gaps</a:t>
            </a:r>
            <a:endParaRPr lang="en-US" sz="2800" dirty="0">
              <a:latin typeface="Calibri" panose="020F0502020204030204" pitchFamily="34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5000000000000005E-2"/>
          <c:y val="1.7021276595744698E-2"/>
        </c:manualLayout>
      </c:layout>
    </c:title>
    <c:plotArea>
      <c:layout>
        <c:manualLayout>
          <c:layoutTarget val="inner"/>
          <c:xMode val="edge"/>
          <c:yMode val="edge"/>
          <c:x val="3.6714808397875005E-2"/>
          <c:y val="0.16511353102138801"/>
          <c:w val="0.94908510042473204"/>
          <c:h val="0.49954029150611501"/>
        </c:manualLayout>
      </c:layout>
      <c:barChart>
        <c:barDir val="col"/>
        <c:grouping val="clustered"/>
        <c:ser>
          <c:idx val="2"/>
          <c:order val="0"/>
          <c:tx>
            <c:strRef>
              <c:f>Overall!$B$17</c:f>
              <c:strCache>
                <c:ptCount val="1"/>
                <c:pt idx="0">
                  <c:v>CLMV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Overall!$C$14:$J$14</c:f>
              <c:strCache>
                <c:ptCount val="8"/>
                <c:pt idx="0">
                  <c:v>1. Institutional Framework</c:v>
                </c:pt>
                <c:pt idx="1">
                  <c:v>2. Access to Support Services</c:v>
                </c:pt>
                <c:pt idx="2">
                  <c:v>3. Cheaper and Faster Start up and Better Regulations</c:v>
                </c:pt>
                <c:pt idx="3">
                  <c:v>4. Access to Finance</c:v>
                </c:pt>
                <c:pt idx="4">
                  <c:v>5. Technology and Technology Transfer</c:v>
                </c:pt>
                <c:pt idx="5">
                  <c:v>6. International Market Expansion</c:v>
                </c:pt>
                <c:pt idx="6">
                  <c:v>7. Promotion of Entrepreneurial Education</c:v>
                </c:pt>
                <c:pt idx="7">
                  <c:v>8. More effective representation of small enterprises’ interests</c:v>
                </c:pt>
              </c:strCache>
            </c:strRef>
          </c:cat>
          <c:val>
            <c:numRef>
              <c:f>Overall!$C$17:$J$17</c:f>
              <c:numCache>
                <c:formatCode>0.0</c:formatCode>
                <c:ptCount val="8"/>
                <c:pt idx="0">
                  <c:v>2.9749999999999988</c:v>
                </c:pt>
                <c:pt idx="1">
                  <c:v>2.739583333333333</c:v>
                </c:pt>
                <c:pt idx="2">
                  <c:v>2.9409722222222232</c:v>
                </c:pt>
                <c:pt idx="3">
                  <c:v>2.6130952380952381</c:v>
                </c:pt>
                <c:pt idx="4">
                  <c:v>2.4739583333333326</c:v>
                </c:pt>
                <c:pt idx="5">
                  <c:v>3.4249999999999998</c:v>
                </c:pt>
                <c:pt idx="6">
                  <c:v>2.5499999999999998</c:v>
                </c:pt>
                <c:pt idx="7">
                  <c:v>3.333333333333333</c:v>
                </c:pt>
              </c:numCache>
            </c:numRef>
          </c:val>
        </c:ser>
        <c:ser>
          <c:idx val="1"/>
          <c:order val="1"/>
          <c:tx>
            <c:strRef>
              <c:f>Overall!$B$18</c:f>
              <c:strCache>
                <c:ptCount val="1"/>
                <c:pt idx="0">
                  <c:v>ASEAN -6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Overall!$C$14:$J$14</c:f>
              <c:strCache>
                <c:ptCount val="8"/>
                <c:pt idx="0">
                  <c:v>1. Institutional Framework</c:v>
                </c:pt>
                <c:pt idx="1">
                  <c:v>2. Access to Support Services</c:v>
                </c:pt>
                <c:pt idx="2">
                  <c:v>3. Cheaper and Faster Start up and Better Regulations</c:v>
                </c:pt>
                <c:pt idx="3">
                  <c:v>4. Access to Finance</c:v>
                </c:pt>
                <c:pt idx="4">
                  <c:v>5. Technology and Technology Transfer</c:v>
                </c:pt>
                <c:pt idx="5">
                  <c:v>6. International Market Expansion</c:v>
                </c:pt>
                <c:pt idx="6">
                  <c:v>7. Promotion of Entrepreneurial Education</c:v>
                </c:pt>
                <c:pt idx="7">
                  <c:v>8. More effective representation of small enterprises’ interests</c:v>
                </c:pt>
              </c:strCache>
            </c:strRef>
          </c:cat>
          <c:val>
            <c:numRef>
              <c:f>Overall!$C$18:$J$18</c:f>
              <c:numCache>
                <c:formatCode>0.0</c:formatCode>
                <c:ptCount val="8"/>
                <c:pt idx="0">
                  <c:v>4.1000000000000005</c:v>
                </c:pt>
                <c:pt idx="1">
                  <c:v>4.1527777777777759</c:v>
                </c:pt>
                <c:pt idx="2">
                  <c:v>4.0717592592592604</c:v>
                </c:pt>
                <c:pt idx="3">
                  <c:v>4.2361111111111116</c:v>
                </c:pt>
                <c:pt idx="4">
                  <c:v>4.2569444444444438</c:v>
                </c:pt>
                <c:pt idx="5">
                  <c:v>4.5833333333333339</c:v>
                </c:pt>
                <c:pt idx="6">
                  <c:v>3.8166666666666655</c:v>
                </c:pt>
                <c:pt idx="7">
                  <c:v>4.1388888888888875</c:v>
                </c:pt>
              </c:numCache>
            </c:numRef>
          </c:val>
        </c:ser>
        <c:ser>
          <c:idx val="0"/>
          <c:order val="2"/>
          <c:tx>
            <c:strRef>
              <c:f>Overall!$B$16</c:f>
              <c:strCache>
                <c:ptCount val="1"/>
                <c:pt idx="0">
                  <c:v>ASEAN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Overall!$C$14:$J$14</c:f>
              <c:strCache>
                <c:ptCount val="8"/>
                <c:pt idx="0">
                  <c:v>1. Institutional Framework</c:v>
                </c:pt>
                <c:pt idx="1">
                  <c:v>2. Access to Support Services</c:v>
                </c:pt>
                <c:pt idx="2">
                  <c:v>3. Cheaper and Faster Start up and Better Regulations</c:v>
                </c:pt>
                <c:pt idx="3">
                  <c:v>4. Access to Finance</c:v>
                </c:pt>
                <c:pt idx="4">
                  <c:v>5. Technology and Technology Transfer</c:v>
                </c:pt>
                <c:pt idx="5">
                  <c:v>6. International Market Expansion</c:v>
                </c:pt>
                <c:pt idx="6">
                  <c:v>7. Promotion of Entrepreneurial Education</c:v>
                </c:pt>
                <c:pt idx="7">
                  <c:v>8. More effective representation of small enterprises’ interests</c:v>
                </c:pt>
              </c:strCache>
            </c:strRef>
          </c:cat>
          <c:val>
            <c:numRef>
              <c:f>Overall!$C$16:$J$16</c:f>
              <c:numCache>
                <c:formatCode>0.0</c:formatCode>
                <c:ptCount val="8"/>
                <c:pt idx="0">
                  <c:v>3.65</c:v>
                </c:pt>
                <c:pt idx="1">
                  <c:v>3.5874999999999999</c:v>
                </c:pt>
                <c:pt idx="2">
                  <c:v>3.6194444444444436</c:v>
                </c:pt>
                <c:pt idx="3">
                  <c:v>3.5869047619047612</c:v>
                </c:pt>
                <c:pt idx="4">
                  <c:v>3.5437500000000002</c:v>
                </c:pt>
                <c:pt idx="5">
                  <c:v>4.1199999999999983</c:v>
                </c:pt>
                <c:pt idx="6">
                  <c:v>3.3099999999999996</c:v>
                </c:pt>
                <c:pt idx="7">
                  <c:v>3.8166666666666664</c:v>
                </c:pt>
              </c:numCache>
            </c:numRef>
          </c:val>
        </c:ser>
        <c:dLbls/>
        <c:axId val="64983424"/>
        <c:axId val="64984960"/>
      </c:barChart>
      <c:catAx>
        <c:axId val="64983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fr-FR"/>
          </a:p>
        </c:txPr>
        <c:crossAx val="64984960"/>
        <c:crosses val="autoZero"/>
        <c:auto val="1"/>
        <c:lblAlgn val="ctr"/>
        <c:lblOffset val="100"/>
      </c:catAx>
      <c:valAx>
        <c:axId val="64984960"/>
        <c:scaling>
          <c:orientation val="minMax"/>
          <c:max val="6"/>
        </c:scaling>
        <c:axPos val="l"/>
        <c:majorGridlines/>
        <c:numFmt formatCode="0.0" sourceLinked="1"/>
        <c:majorTickMark val="none"/>
        <c:tickLblPos val="nextTo"/>
        <c:crossAx val="64983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685039370078704"/>
          <c:y val="0.81983068073937604"/>
          <c:w val="0.3946280894486881"/>
          <c:h val="5.1299045066175178E-2"/>
        </c:manualLayout>
      </c:layout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35071-2DF0-4AE0-AE93-63BD68D0929D}" type="doc">
      <dgm:prSet loTypeId="urn:microsoft.com/office/officeart/2005/8/layout/architecture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66EC2B-589D-4E49-A791-05897EF89B24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Merchandise Trade                                             </a:t>
          </a:r>
          <a:r>
            <a:rPr lang="en-US" sz="17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US$ </a:t>
          </a:r>
          <a:r>
            <a:rPr lang="en-US" sz="1700" b="1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2.5 </a:t>
          </a:r>
          <a:r>
            <a:rPr lang="en-US" sz="17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trillion (World 37.6, EU 11.2)</a:t>
          </a:r>
        </a:p>
      </dgm:t>
    </dgm:pt>
    <dgm:pt modelId="{72B132AC-FACA-4F74-9E87-3A501D0F684F}" type="parTrans" cxnId="{D11930AD-5C20-4FDB-8AD3-839264611D27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1B71028-EC0A-4A25-B4C2-E5695E208D64}" type="sibTrans" cxnId="{D11930AD-5C20-4FDB-8AD3-839264611D27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5588F5-9AA1-4096-9239-8BA6DBFFF591}">
      <dgm:prSet phldrT="[Text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Population 625</a:t>
          </a:r>
          <a:r>
            <a:rPr lang="en-US" sz="1700" b="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 million                                         (World 7,162; EU 507) </a:t>
          </a:r>
          <a:endParaRPr lang="en-US" sz="1700" b="0" dirty="0">
            <a:solidFill>
              <a:schemeClr val="tx1"/>
            </a:solidFill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983BB6-318A-4486-BB68-E4183C3CCCD5}" type="parTrans" cxnId="{240368FC-4E7D-42DC-9FE5-720129BE0D53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FDE0F8-7494-4540-A296-04C958DCC11F}" type="sibTrans" cxnId="{240368FC-4E7D-42DC-9FE5-720129BE0D53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F1997-3C10-4A59-8419-DA9246562F9A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FDI </a:t>
          </a:r>
          <a:r>
            <a:rPr lang="en-US" sz="1700" b="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US$ </a:t>
          </a:r>
          <a:r>
            <a:rPr lang="en-US" sz="1700" b="1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122.4</a:t>
          </a:r>
          <a:r>
            <a:rPr lang="en-US" sz="1700" b="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 billion                                             (World 1,452; EU 246)</a:t>
          </a:r>
        </a:p>
      </dgm:t>
    </dgm:pt>
    <dgm:pt modelId="{1CDBFD5B-74A4-43DB-84D9-F2070513CFDA}" type="parTrans" cxnId="{AB828CB2-2C8D-4BDA-9D5F-0CF57BE91980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93B124D-BC0A-4326-9E23-003AD0C355D5}" type="sibTrans" cxnId="{AB828CB2-2C8D-4BDA-9D5F-0CF57BE91980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C1A8E1-953A-4DE6-8263-3168D91BD97B}">
      <dgm:prSet phldrT="[Text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GDP </a:t>
          </a:r>
          <a:r>
            <a:rPr lang="en-US" sz="17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(at current prices)                          US$</a:t>
          </a:r>
          <a:r>
            <a:rPr lang="en-US" sz="1700" b="1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2.4</a:t>
          </a:r>
          <a:r>
            <a:rPr lang="en-US" sz="17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 trillion                                             (World 74,699; EU17,512) </a:t>
          </a:r>
        </a:p>
      </dgm:t>
    </dgm:pt>
    <dgm:pt modelId="{3DACBB56-6C7C-49D3-B5B7-331B5A664C6D}" type="parTrans" cxnId="{7F97F402-0B87-4374-8266-E1E3BA2D1360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2401996-1D0A-4276-89D1-41FF64BA5841}" type="sibTrans" cxnId="{7F97F402-0B87-4374-8266-E1E3BA2D1360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A8B481-78EE-41DC-84DB-40F5D99B5882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1700" b="1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Growth Rate 5.1%          </a:t>
          </a:r>
        </a:p>
        <a:p>
          <a:r>
            <a:rPr lang="en-US" sz="1700" b="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(CLMV 7.0, World 3.3; EU-0.4)</a:t>
          </a:r>
        </a:p>
      </dgm:t>
    </dgm:pt>
    <dgm:pt modelId="{E8F71B3C-A1E9-4985-88C1-C1828F617083}" type="sibTrans" cxnId="{45AE1AE6-1BEB-41DB-8291-14C3C76828A8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08A427-D15A-481B-9F1A-56C3E07A38DB}" type="parTrans" cxnId="{45AE1AE6-1BEB-41DB-8291-14C3C76828A8}">
      <dgm:prSet/>
      <dgm:spPr/>
      <dgm:t>
        <a:bodyPr/>
        <a:lstStyle/>
        <a:p>
          <a:endParaRPr lang="en-US" sz="170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41B0FE0-C758-4F8B-88B9-B0D00BFBB8D3}" type="pres">
      <dgm:prSet presAssocID="{ACF35071-2DF0-4AE0-AE93-63BD68D0929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17F074-CE62-4E92-B2FE-614C03B04C6D}" type="pres">
      <dgm:prSet presAssocID="{59A8B481-78EE-41DC-84DB-40F5D99B5882}" presName="vertOne" presStyleCnt="0"/>
      <dgm:spPr/>
    </dgm:pt>
    <dgm:pt modelId="{0ED70D08-90FA-4099-B019-8A4045B30206}" type="pres">
      <dgm:prSet presAssocID="{59A8B481-78EE-41DC-84DB-40F5D99B5882}" presName="txOne" presStyleLbl="node0" presStyleIdx="0" presStyleCnt="1" custScaleY="263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914E5D-814E-4DAC-A2ED-8352EA848B39}" type="pres">
      <dgm:prSet presAssocID="{59A8B481-78EE-41DC-84DB-40F5D99B5882}" presName="parTransOne" presStyleCnt="0"/>
      <dgm:spPr/>
    </dgm:pt>
    <dgm:pt modelId="{59D021CF-6F82-467F-A85D-7AD1FFCC9DF7}" type="pres">
      <dgm:prSet presAssocID="{59A8B481-78EE-41DC-84DB-40F5D99B5882}" presName="horzOne" presStyleCnt="0"/>
      <dgm:spPr/>
    </dgm:pt>
    <dgm:pt modelId="{1BDF9428-995B-4F6F-8AA6-751DBCCA4070}" type="pres">
      <dgm:prSet presAssocID="{B966EC2B-589D-4E49-A791-05897EF89B24}" presName="vertTwo" presStyleCnt="0"/>
      <dgm:spPr/>
    </dgm:pt>
    <dgm:pt modelId="{E6A561BC-BE7B-4CAB-BD1E-4E302F111D3F}" type="pres">
      <dgm:prSet presAssocID="{B966EC2B-589D-4E49-A791-05897EF89B24}" presName="txTwo" presStyleLbl="node2" presStyleIdx="0" presStyleCnt="2" custScaleX="96414" custLinFactY="22184" custLinFactNeighborX="-140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8E77A-02F3-4194-A0F8-FDC7F5CA5B63}" type="pres">
      <dgm:prSet presAssocID="{B966EC2B-589D-4E49-A791-05897EF89B24}" presName="parTransTwo" presStyleCnt="0"/>
      <dgm:spPr/>
    </dgm:pt>
    <dgm:pt modelId="{B3054051-56B0-4DDE-81CD-DC0886F9C4D3}" type="pres">
      <dgm:prSet presAssocID="{B966EC2B-589D-4E49-A791-05897EF89B24}" presName="horzTwo" presStyleCnt="0"/>
      <dgm:spPr/>
    </dgm:pt>
    <dgm:pt modelId="{2AA3413C-9F09-4E33-9C5A-9ABD8100BCD9}" type="pres">
      <dgm:prSet presAssocID="{085588F5-9AA1-4096-9239-8BA6DBFFF591}" presName="vertThree" presStyleCnt="0"/>
      <dgm:spPr/>
    </dgm:pt>
    <dgm:pt modelId="{603103B0-CDE2-4FB3-9AF8-F7AFEBD1FD47}" type="pres">
      <dgm:prSet presAssocID="{085588F5-9AA1-4096-9239-8BA6DBFFF591}" presName="txThree" presStyleLbl="node3" presStyleIdx="0" presStyleCnt="2" custScaleX="2000000" custScaleY="118642" custLinFactNeighborX="-9082" custLinFactNeighborY="-37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E4B7F-BC93-4E8A-9AAC-C13888E53DCE}" type="pres">
      <dgm:prSet presAssocID="{085588F5-9AA1-4096-9239-8BA6DBFFF591}" presName="horzThree" presStyleCnt="0"/>
      <dgm:spPr/>
    </dgm:pt>
    <dgm:pt modelId="{7A2C40C0-400F-4629-89B6-90EE789256EC}" type="pres">
      <dgm:prSet presAssocID="{61B71028-EC0A-4A25-B4C2-E5695E208D64}" presName="sibSpaceTwo" presStyleCnt="0"/>
      <dgm:spPr/>
    </dgm:pt>
    <dgm:pt modelId="{11D8822C-FCB0-40F1-9AA3-F1D07B23DAFD}" type="pres">
      <dgm:prSet presAssocID="{F74F1997-3C10-4A59-8419-DA9246562F9A}" presName="vertTwo" presStyleCnt="0"/>
      <dgm:spPr/>
    </dgm:pt>
    <dgm:pt modelId="{2B8886D9-755C-4107-8936-9174D1C70AFD}" type="pres">
      <dgm:prSet presAssocID="{F74F1997-3C10-4A59-8419-DA9246562F9A}" presName="txTwo" presStyleLbl="node2" presStyleIdx="1" presStyleCnt="2" custScaleX="116550" custScaleY="137639" custLinFactY="44147" custLinFactNeighborX="142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07F1C1-5411-4787-BED1-2385FA40DA54}" type="pres">
      <dgm:prSet presAssocID="{F74F1997-3C10-4A59-8419-DA9246562F9A}" presName="parTransTwo" presStyleCnt="0"/>
      <dgm:spPr/>
    </dgm:pt>
    <dgm:pt modelId="{41F74840-94B1-4F13-B1AD-2E05FAD9ACE8}" type="pres">
      <dgm:prSet presAssocID="{F74F1997-3C10-4A59-8419-DA9246562F9A}" presName="horzTwo" presStyleCnt="0"/>
      <dgm:spPr/>
    </dgm:pt>
    <dgm:pt modelId="{A6D4A40E-6512-42DD-95DD-0A231500307C}" type="pres">
      <dgm:prSet presAssocID="{30C1A8E1-953A-4DE6-8263-3168D91BD97B}" presName="vertThree" presStyleCnt="0"/>
      <dgm:spPr/>
    </dgm:pt>
    <dgm:pt modelId="{74E97D58-7002-4FC8-BA2C-C90FDE8FFD31}" type="pres">
      <dgm:prSet presAssocID="{30C1A8E1-953A-4DE6-8263-3168D91BD97B}" presName="txThree" presStyleLbl="node3" presStyleIdx="1" presStyleCnt="2" custScaleX="1641609" custScaleY="140622" custLinFactNeighborX="-4881" custLinFactNeighborY="36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239219-E7AF-44F8-8AC5-CE60D0A56E53}" type="pres">
      <dgm:prSet presAssocID="{30C1A8E1-953A-4DE6-8263-3168D91BD97B}" presName="horzThree" presStyleCnt="0"/>
      <dgm:spPr/>
    </dgm:pt>
  </dgm:ptLst>
  <dgm:cxnLst>
    <dgm:cxn modelId="{BA48889E-3EC8-4061-B252-80BEAF200F6C}" type="presOf" srcId="{F74F1997-3C10-4A59-8419-DA9246562F9A}" destId="{2B8886D9-755C-4107-8936-9174D1C70AFD}" srcOrd="0" destOrd="0" presId="urn:microsoft.com/office/officeart/2005/8/layout/architecture#1"/>
    <dgm:cxn modelId="{45AE1AE6-1BEB-41DB-8291-14C3C76828A8}" srcId="{ACF35071-2DF0-4AE0-AE93-63BD68D0929D}" destId="{59A8B481-78EE-41DC-84DB-40F5D99B5882}" srcOrd="0" destOrd="0" parTransId="{5108A427-D15A-481B-9F1A-56C3E07A38DB}" sibTransId="{E8F71B3C-A1E9-4985-88C1-C1828F617083}"/>
    <dgm:cxn modelId="{AB828CB2-2C8D-4BDA-9D5F-0CF57BE91980}" srcId="{59A8B481-78EE-41DC-84DB-40F5D99B5882}" destId="{F74F1997-3C10-4A59-8419-DA9246562F9A}" srcOrd="1" destOrd="0" parTransId="{1CDBFD5B-74A4-43DB-84D9-F2070513CFDA}" sibTransId="{393B124D-BC0A-4326-9E23-003AD0C355D5}"/>
    <dgm:cxn modelId="{7F501EDD-9891-4989-97DE-BCE4A38ECEA6}" type="presOf" srcId="{30C1A8E1-953A-4DE6-8263-3168D91BD97B}" destId="{74E97D58-7002-4FC8-BA2C-C90FDE8FFD31}" srcOrd="0" destOrd="0" presId="urn:microsoft.com/office/officeart/2005/8/layout/architecture#1"/>
    <dgm:cxn modelId="{7F97F402-0B87-4374-8266-E1E3BA2D1360}" srcId="{F74F1997-3C10-4A59-8419-DA9246562F9A}" destId="{30C1A8E1-953A-4DE6-8263-3168D91BD97B}" srcOrd="0" destOrd="0" parTransId="{3DACBB56-6C7C-49D3-B5B7-331B5A664C6D}" sibTransId="{52401996-1D0A-4276-89D1-41FF64BA5841}"/>
    <dgm:cxn modelId="{1B3D9452-1A93-4E76-A8DC-AA2E108CACB0}" type="presOf" srcId="{59A8B481-78EE-41DC-84DB-40F5D99B5882}" destId="{0ED70D08-90FA-4099-B019-8A4045B30206}" srcOrd="0" destOrd="0" presId="urn:microsoft.com/office/officeart/2005/8/layout/architecture#1"/>
    <dgm:cxn modelId="{23264AA6-8A15-4EF0-85DB-4D50A00FB66A}" type="presOf" srcId="{ACF35071-2DF0-4AE0-AE93-63BD68D0929D}" destId="{341B0FE0-C758-4F8B-88B9-B0D00BFBB8D3}" srcOrd="0" destOrd="0" presId="urn:microsoft.com/office/officeart/2005/8/layout/architecture#1"/>
    <dgm:cxn modelId="{D11930AD-5C20-4FDB-8AD3-839264611D27}" srcId="{59A8B481-78EE-41DC-84DB-40F5D99B5882}" destId="{B966EC2B-589D-4E49-A791-05897EF89B24}" srcOrd="0" destOrd="0" parTransId="{72B132AC-FACA-4F74-9E87-3A501D0F684F}" sibTransId="{61B71028-EC0A-4A25-B4C2-E5695E208D64}"/>
    <dgm:cxn modelId="{DE820A98-D816-4370-9618-E954F27D2743}" type="presOf" srcId="{B966EC2B-589D-4E49-A791-05897EF89B24}" destId="{E6A561BC-BE7B-4CAB-BD1E-4E302F111D3F}" srcOrd="0" destOrd="0" presId="urn:microsoft.com/office/officeart/2005/8/layout/architecture#1"/>
    <dgm:cxn modelId="{240368FC-4E7D-42DC-9FE5-720129BE0D53}" srcId="{B966EC2B-589D-4E49-A791-05897EF89B24}" destId="{085588F5-9AA1-4096-9239-8BA6DBFFF591}" srcOrd="0" destOrd="0" parTransId="{B2983BB6-318A-4486-BB68-E4183C3CCCD5}" sibTransId="{55FDE0F8-7494-4540-A296-04C958DCC11F}"/>
    <dgm:cxn modelId="{33140A1F-1DF5-4F60-9503-56C1ED167AC6}" type="presOf" srcId="{085588F5-9AA1-4096-9239-8BA6DBFFF591}" destId="{603103B0-CDE2-4FB3-9AF8-F7AFEBD1FD47}" srcOrd="0" destOrd="0" presId="urn:microsoft.com/office/officeart/2005/8/layout/architecture#1"/>
    <dgm:cxn modelId="{9A521517-773E-44F3-BBF3-21F8B360D6AD}" type="presParOf" srcId="{341B0FE0-C758-4F8B-88B9-B0D00BFBB8D3}" destId="{5817F074-CE62-4E92-B2FE-614C03B04C6D}" srcOrd="0" destOrd="0" presId="urn:microsoft.com/office/officeart/2005/8/layout/architecture#1"/>
    <dgm:cxn modelId="{2A9ABF60-C298-4371-8B00-C1A96996A401}" type="presParOf" srcId="{5817F074-CE62-4E92-B2FE-614C03B04C6D}" destId="{0ED70D08-90FA-4099-B019-8A4045B30206}" srcOrd="0" destOrd="0" presId="urn:microsoft.com/office/officeart/2005/8/layout/architecture#1"/>
    <dgm:cxn modelId="{EAE04DB9-4BA8-43AC-9210-C855B13E0574}" type="presParOf" srcId="{5817F074-CE62-4E92-B2FE-614C03B04C6D}" destId="{62914E5D-814E-4DAC-A2ED-8352EA848B39}" srcOrd="1" destOrd="0" presId="urn:microsoft.com/office/officeart/2005/8/layout/architecture#1"/>
    <dgm:cxn modelId="{11AD3351-68D6-404C-AE57-741810E483B0}" type="presParOf" srcId="{5817F074-CE62-4E92-B2FE-614C03B04C6D}" destId="{59D021CF-6F82-467F-A85D-7AD1FFCC9DF7}" srcOrd="2" destOrd="0" presId="urn:microsoft.com/office/officeart/2005/8/layout/architecture#1"/>
    <dgm:cxn modelId="{7E306F0C-8228-4BED-B30A-3D45E0E33A54}" type="presParOf" srcId="{59D021CF-6F82-467F-A85D-7AD1FFCC9DF7}" destId="{1BDF9428-995B-4F6F-8AA6-751DBCCA4070}" srcOrd="0" destOrd="0" presId="urn:microsoft.com/office/officeart/2005/8/layout/architecture#1"/>
    <dgm:cxn modelId="{BDCD0363-4E66-4D1C-8B36-510969F32B1E}" type="presParOf" srcId="{1BDF9428-995B-4F6F-8AA6-751DBCCA4070}" destId="{E6A561BC-BE7B-4CAB-BD1E-4E302F111D3F}" srcOrd="0" destOrd="0" presId="urn:microsoft.com/office/officeart/2005/8/layout/architecture#1"/>
    <dgm:cxn modelId="{B99604EF-935B-41C4-A319-6BD994F7028D}" type="presParOf" srcId="{1BDF9428-995B-4F6F-8AA6-751DBCCA4070}" destId="{ECD8E77A-02F3-4194-A0F8-FDC7F5CA5B63}" srcOrd="1" destOrd="0" presId="urn:microsoft.com/office/officeart/2005/8/layout/architecture#1"/>
    <dgm:cxn modelId="{D48FDC20-B311-4BB4-97C2-B193884988B4}" type="presParOf" srcId="{1BDF9428-995B-4F6F-8AA6-751DBCCA4070}" destId="{B3054051-56B0-4DDE-81CD-DC0886F9C4D3}" srcOrd="2" destOrd="0" presId="urn:microsoft.com/office/officeart/2005/8/layout/architecture#1"/>
    <dgm:cxn modelId="{94B2A5C5-AA61-4968-936D-24FC89373AB9}" type="presParOf" srcId="{B3054051-56B0-4DDE-81CD-DC0886F9C4D3}" destId="{2AA3413C-9F09-4E33-9C5A-9ABD8100BCD9}" srcOrd="0" destOrd="0" presId="urn:microsoft.com/office/officeart/2005/8/layout/architecture#1"/>
    <dgm:cxn modelId="{5DDCF2DC-1F04-4DF3-87F7-78B4A5053D35}" type="presParOf" srcId="{2AA3413C-9F09-4E33-9C5A-9ABD8100BCD9}" destId="{603103B0-CDE2-4FB3-9AF8-F7AFEBD1FD47}" srcOrd="0" destOrd="0" presId="urn:microsoft.com/office/officeart/2005/8/layout/architecture#1"/>
    <dgm:cxn modelId="{5234A676-D7F8-4C44-A7B5-20EDD5568958}" type="presParOf" srcId="{2AA3413C-9F09-4E33-9C5A-9ABD8100BCD9}" destId="{FE7E4B7F-BC93-4E8A-9AAC-C13888E53DCE}" srcOrd="1" destOrd="0" presId="urn:microsoft.com/office/officeart/2005/8/layout/architecture#1"/>
    <dgm:cxn modelId="{F511C3C3-4372-4F6F-B004-D9F64A828E46}" type="presParOf" srcId="{59D021CF-6F82-467F-A85D-7AD1FFCC9DF7}" destId="{7A2C40C0-400F-4629-89B6-90EE789256EC}" srcOrd="1" destOrd="0" presId="urn:microsoft.com/office/officeart/2005/8/layout/architecture#1"/>
    <dgm:cxn modelId="{C296A436-4510-4E87-A833-5654C48037E2}" type="presParOf" srcId="{59D021CF-6F82-467F-A85D-7AD1FFCC9DF7}" destId="{11D8822C-FCB0-40F1-9AA3-F1D07B23DAFD}" srcOrd="2" destOrd="0" presId="urn:microsoft.com/office/officeart/2005/8/layout/architecture#1"/>
    <dgm:cxn modelId="{E0E616EC-8B19-49D8-8324-6F628FCBF4EF}" type="presParOf" srcId="{11D8822C-FCB0-40F1-9AA3-F1D07B23DAFD}" destId="{2B8886D9-755C-4107-8936-9174D1C70AFD}" srcOrd="0" destOrd="0" presId="urn:microsoft.com/office/officeart/2005/8/layout/architecture#1"/>
    <dgm:cxn modelId="{0BA4EA53-D38A-43BC-942C-F38B40BFC0B5}" type="presParOf" srcId="{11D8822C-FCB0-40F1-9AA3-F1D07B23DAFD}" destId="{8207F1C1-5411-4787-BED1-2385FA40DA54}" srcOrd="1" destOrd="0" presId="urn:microsoft.com/office/officeart/2005/8/layout/architecture#1"/>
    <dgm:cxn modelId="{D6DBD0B5-4B66-484E-B994-8BCCDE2A29F0}" type="presParOf" srcId="{11D8822C-FCB0-40F1-9AA3-F1D07B23DAFD}" destId="{41F74840-94B1-4F13-B1AD-2E05FAD9ACE8}" srcOrd="2" destOrd="0" presId="urn:microsoft.com/office/officeart/2005/8/layout/architecture#1"/>
    <dgm:cxn modelId="{2110803C-32F2-4D9E-B789-0F6A298CF7D8}" type="presParOf" srcId="{41F74840-94B1-4F13-B1AD-2E05FAD9ACE8}" destId="{A6D4A40E-6512-42DD-95DD-0A231500307C}" srcOrd="0" destOrd="0" presId="urn:microsoft.com/office/officeart/2005/8/layout/architecture#1"/>
    <dgm:cxn modelId="{FD98B28F-BE7D-4043-A076-D836B4B703EE}" type="presParOf" srcId="{A6D4A40E-6512-42DD-95DD-0A231500307C}" destId="{74E97D58-7002-4FC8-BA2C-C90FDE8FFD31}" srcOrd="0" destOrd="0" presId="urn:microsoft.com/office/officeart/2005/8/layout/architecture#1"/>
    <dgm:cxn modelId="{F81EB0FE-E5BA-46BF-BADE-49291E4DF3E1}" type="presParOf" srcId="{A6D4A40E-6512-42DD-95DD-0A231500307C}" destId="{62239219-E7AF-44F8-8AC5-CE60D0A56E53}" srcOrd="1" destOrd="0" presId="urn:microsoft.com/office/officeart/2005/8/layout/architecture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9741C-6738-437C-A8B6-75AD64FC6C1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95D3A71-1625-4F55-853E-D2E940E1324D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Free Trade Area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en-US" sz="10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000" dirty="0" smtClean="0"/>
            <a:t> </a:t>
          </a:r>
          <a:endParaRPr lang="en-US" sz="1000" dirty="0"/>
        </a:p>
      </dgm:t>
    </dgm:pt>
    <dgm:pt modelId="{2E66ABD9-81A3-4793-B57A-CC76F89F1F0F}" type="parTrans" cxnId="{A494C358-5681-4235-9A0B-10932CE379D5}">
      <dgm:prSet/>
      <dgm:spPr/>
      <dgm:t>
        <a:bodyPr/>
        <a:lstStyle/>
        <a:p>
          <a:endParaRPr lang="en-US"/>
        </a:p>
      </dgm:t>
    </dgm:pt>
    <dgm:pt modelId="{6BB37E10-1686-485F-8DFF-4631461E5499}" type="sibTrans" cxnId="{A494C358-5681-4235-9A0B-10932CE379D5}">
      <dgm:prSet/>
      <dgm:spPr/>
      <dgm:t>
        <a:bodyPr/>
        <a:lstStyle/>
        <a:p>
          <a:endParaRPr lang="en-US"/>
        </a:p>
      </dgm:t>
    </dgm:pt>
    <dgm:pt modelId="{4BEEAFEC-5BBB-489B-93D5-78330ED875E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Common Market</a:t>
          </a:r>
        </a:p>
      </dgm:t>
    </dgm:pt>
    <dgm:pt modelId="{083F2368-4CF9-41C3-8571-F74E8A8D7FFF}" type="parTrans" cxnId="{EC67A89C-BB8B-4ED8-A49D-BCB075C1E78A}">
      <dgm:prSet/>
      <dgm:spPr/>
      <dgm:t>
        <a:bodyPr/>
        <a:lstStyle/>
        <a:p>
          <a:endParaRPr lang="en-US"/>
        </a:p>
      </dgm:t>
    </dgm:pt>
    <dgm:pt modelId="{C4E54E54-74CB-495C-AFCE-06C73D6B925E}" type="sibTrans" cxnId="{EC67A89C-BB8B-4ED8-A49D-BCB075C1E78A}">
      <dgm:prSet/>
      <dgm:spPr/>
      <dgm:t>
        <a:bodyPr/>
        <a:lstStyle/>
        <a:p>
          <a:endParaRPr lang="en-US"/>
        </a:p>
      </dgm:t>
    </dgm:pt>
    <dgm:pt modelId="{6A12C7E9-EE91-4067-901E-766FB12C302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Customs Union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000" b="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en-US" sz="1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en-US" sz="1400" dirty="0"/>
        </a:p>
      </dgm:t>
    </dgm:pt>
    <dgm:pt modelId="{FF34B6B1-2F14-4433-9F2D-D48BB5D4ACE8}" type="parTrans" cxnId="{B8D697D9-1690-4F2A-B459-C4ECCB2A239F}">
      <dgm:prSet/>
      <dgm:spPr/>
      <dgm:t>
        <a:bodyPr/>
        <a:lstStyle/>
        <a:p>
          <a:endParaRPr lang="en-US"/>
        </a:p>
      </dgm:t>
    </dgm:pt>
    <dgm:pt modelId="{A676561C-69B0-4649-8FB4-1AEF807CE8AF}" type="sibTrans" cxnId="{B8D697D9-1690-4F2A-B459-C4ECCB2A239F}">
      <dgm:prSet/>
      <dgm:spPr/>
      <dgm:t>
        <a:bodyPr/>
        <a:lstStyle/>
        <a:p>
          <a:endParaRPr lang="en-US"/>
        </a:p>
      </dgm:t>
    </dgm:pt>
    <dgm:pt modelId="{41723BC1-F795-4747-BBB0-B62C8C598DA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Economic &amp; Monetary Union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000" dirty="0" smtClean="0"/>
        </a:p>
      </dgm:t>
    </dgm:pt>
    <dgm:pt modelId="{C7949773-02EA-4E1E-BC85-0CE81016AC99}" type="parTrans" cxnId="{4F4EB0C2-B50B-473C-A41E-E3D4A206B7D9}">
      <dgm:prSet/>
      <dgm:spPr/>
      <dgm:t>
        <a:bodyPr/>
        <a:lstStyle/>
        <a:p>
          <a:endParaRPr lang="en-US"/>
        </a:p>
      </dgm:t>
    </dgm:pt>
    <dgm:pt modelId="{A890212E-85BF-4B81-8816-B026AAC2D0D0}" type="sibTrans" cxnId="{4F4EB0C2-B50B-473C-A41E-E3D4A206B7D9}">
      <dgm:prSet/>
      <dgm:spPr/>
      <dgm:t>
        <a:bodyPr/>
        <a:lstStyle/>
        <a:p>
          <a:endParaRPr lang="en-US"/>
        </a:p>
      </dgm:t>
    </dgm:pt>
    <dgm:pt modelId="{39D0E239-0009-49DA-A76C-685F073A817C}" type="pres">
      <dgm:prSet presAssocID="{2639741C-6738-437C-A8B6-75AD64FC6C1D}" presName="arrowDiagram" presStyleCnt="0">
        <dgm:presLayoutVars>
          <dgm:chMax val="5"/>
          <dgm:dir/>
          <dgm:resizeHandles val="exact"/>
        </dgm:presLayoutVars>
      </dgm:prSet>
      <dgm:spPr/>
    </dgm:pt>
    <dgm:pt modelId="{A979DE2D-294A-48B7-A285-BDA5416386B7}" type="pres">
      <dgm:prSet presAssocID="{2639741C-6738-437C-A8B6-75AD64FC6C1D}" presName="arrow" presStyleLbl="bgShp" presStyleIdx="0" presStyleCnt="1" custScaleY="82430" custLinFactNeighborY="-6822"/>
      <dgm:spPr>
        <a:solidFill>
          <a:schemeClr val="tx2">
            <a:lumMod val="75000"/>
          </a:schemeClr>
        </a:solidFill>
      </dgm:spPr>
    </dgm:pt>
    <dgm:pt modelId="{DC303F48-FF98-4638-A922-18A7751027B9}" type="pres">
      <dgm:prSet presAssocID="{2639741C-6738-437C-A8B6-75AD64FC6C1D}" presName="arrowDiagram4" presStyleCnt="0"/>
      <dgm:spPr/>
    </dgm:pt>
    <dgm:pt modelId="{5CD819E9-D271-4957-8CAB-E27D2734796F}" type="pres">
      <dgm:prSet presAssocID="{195D3A71-1625-4F55-853E-D2E940E1324D}" presName="bullet4a" presStyleLbl="node1" presStyleIdx="0" presStyleCnt="4"/>
      <dgm:spPr>
        <a:solidFill>
          <a:srgbClr val="C9F1FF"/>
        </a:solidFill>
        <a:ln>
          <a:noFill/>
        </a:ln>
      </dgm:spPr>
    </dgm:pt>
    <dgm:pt modelId="{1B72DE02-4457-466C-A007-EBE209CAFEB5}" type="pres">
      <dgm:prSet presAssocID="{195D3A71-1625-4F55-853E-D2E940E1324D}" presName="textBox4a" presStyleLbl="revTx" presStyleIdx="0" presStyleCnt="4" custScaleX="118615" custScaleY="24606" custLinFactNeighborX="12188" custLinFactNeighborY="-3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B1671-171F-4C4B-9A1C-226AB7EB3027}" type="pres">
      <dgm:prSet presAssocID="{6A12C7E9-EE91-4067-901E-766FB12C3028}" presName="bullet4b" presStyleLbl="node1" presStyleIdx="1" presStyleCnt="4"/>
      <dgm:spPr>
        <a:solidFill>
          <a:srgbClr val="ABE9FF"/>
        </a:solidFill>
        <a:ln>
          <a:noFill/>
        </a:ln>
      </dgm:spPr>
    </dgm:pt>
    <dgm:pt modelId="{283012AA-11E0-4B0C-8CC6-921D19DDD779}" type="pres">
      <dgm:prSet presAssocID="{6A12C7E9-EE91-4067-901E-766FB12C3028}" presName="textBox4b" presStyleLbl="revTx" presStyleIdx="1" presStyleCnt="4" custScaleX="82200" custScaleY="17795" custLinFactNeighborX="-297" custLinFactNeighborY="-29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3924C-EEF4-430C-96FA-9F5AB820AB02}" type="pres">
      <dgm:prSet presAssocID="{4BEEAFEC-5BBB-489B-93D5-78330ED875EB}" presName="bullet4c" presStyleLbl="node1" presStyleIdx="2" presStyleCnt="4"/>
      <dgm:spPr>
        <a:solidFill>
          <a:srgbClr val="8FE2FF"/>
        </a:solidFill>
        <a:ln>
          <a:noFill/>
        </a:ln>
      </dgm:spPr>
    </dgm:pt>
    <dgm:pt modelId="{CE6ED6C2-2826-4439-9606-B2B5B9AE3759}" type="pres">
      <dgm:prSet presAssocID="{4BEEAFEC-5BBB-489B-93D5-78330ED875EB}" presName="textBox4c" presStyleLbl="revTx" presStyleIdx="2" presStyleCnt="4" custScaleX="86917" custScaleY="10776" custLinFactNeighborX="-6386" custLinFactNeighborY="-29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18CF5-27AC-4C0C-8A2A-2E1BD8C90F36}" type="pres">
      <dgm:prSet presAssocID="{41723BC1-F795-4747-BBB0-B62C8C598DA7}" presName="bullet4d" presStyleLbl="node1" presStyleIdx="3" presStyleCnt="4"/>
      <dgm:spPr>
        <a:solidFill>
          <a:srgbClr val="69D8FF"/>
        </a:solidFill>
        <a:ln>
          <a:noFill/>
        </a:ln>
      </dgm:spPr>
    </dgm:pt>
    <dgm:pt modelId="{CBF039C1-4769-48CA-BDDF-B2A2CD02660A}" type="pres">
      <dgm:prSet presAssocID="{41723BC1-F795-4747-BBB0-B62C8C598DA7}" presName="textBox4d" presStyleLbl="revTx" presStyleIdx="3" presStyleCnt="4" custScaleX="103739" custScaleY="14445" custLinFactNeighborX="-20872" custLinFactNeighborY="-20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7A89C-BB8B-4ED8-A49D-BCB075C1E78A}" srcId="{2639741C-6738-437C-A8B6-75AD64FC6C1D}" destId="{4BEEAFEC-5BBB-489B-93D5-78330ED875EB}" srcOrd="2" destOrd="0" parTransId="{083F2368-4CF9-41C3-8571-F74E8A8D7FFF}" sibTransId="{C4E54E54-74CB-495C-AFCE-06C73D6B925E}"/>
    <dgm:cxn modelId="{F0542AB7-5416-4DBF-81F0-1FC5E8DD8674}" type="presOf" srcId="{4BEEAFEC-5BBB-489B-93D5-78330ED875EB}" destId="{CE6ED6C2-2826-4439-9606-B2B5B9AE3759}" srcOrd="0" destOrd="0" presId="urn:microsoft.com/office/officeart/2005/8/layout/arrow2"/>
    <dgm:cxn modelId="{679D8B2A-A81B-4B96-B89D-84509F771A56}" type="presOf" srcId="{2639741C-6738-437C-A8B6-75AD64FC6C1D}" destId="{39D0E239-0009-49DA-A76C-685F073A817C}" srcOrd="0" destOrd="0" presId="urn:microsoft.com/office/officeart/2005/8/layout/arrow2"/>
    <dgm:cxn modelId="{29A2009F-8436-4A74-AC06-2FC3A1737771}" type="presOf" srcId="{41723BC1-F795-4747-BBB0-B62C8C598DA7}" destId="{CBF039C1-4769-48CA-BDDF-B2A2CD02660A}" srcOrd="0" destOrd="0" presId="urn:microsoft.com/office/officeart/2005/8/layout/arrow2"/>
    <dgm:cxn modelId="{4F4EB0C2-B50B-473C-A41E-E3D4A206B7D9}" srcId="{2639741C-6738-437C-A8B6-75AD64FC6C1D}" destId="{41723BC1-F795-4747-BBB0-B62C8C598DA7}" srcOrd="3" destOrd="0" parTransId="{C7949773-02EA-4E1E-BC85-0CE81016AC99}" sibTransId="{A890212E-85BF-4B81-8816-B026AAC2D0D0}"/>
    <dgm:cxn modelId="{A494C358-5681-4235-9A0B-10932CE379D5}" srcId="{2639741C-6738-437C-A8B6-75AD64FC6C1D}" destId="{195D3A71-1625-4F55-853E-D2E940E1324D}" srcOrd="0" destOrd="0" parTransId="{2E66ABD9-81A3-4793-B57A-CC76F89F1F0F}" sibTransId="{6BB37E10-1686-485F-8DFF-4631461E5499}"/>
    <dgm:cxn modelId="{AFB70CD3-2FFA-4C78-A03E-5C6866700CBE}" type="presOf" srcId="{195D3A71-1625-4F55-853E-D2E940E1324D}" destId="{1B72DE02-4457-466C-A007-EBE209CAFEB5}" srcOrd="0" destOrd="0" presId="urn:microsoft.com/office/officeart/2005/8/layout/arrow2"/>
    <dgm:cxn modelId="{6A35F230-9C1E-41AF-8421-4A8E1F6D7A00}" type="presOf" srcId="{6A12C7E9-EE91-4067-901E-766FB12C3028}" destId="{283012AA-11E0-4B0C-8CC6-921D19DDD779}" srcOrd="0" destOrd="0" presId="urn:microsoft.com/office/officeart/2005/8/layout/arrow2"/>
    <dgm:cxn modelId="{B8D697D9-1690-4F2A-B459-C4ECCB2A239F}" srcId="{2639741C-6738-437C-A8B6-75AD64FC6C1D}" destId="{6A12C7E9-EE91-4067-901E-766FB12C3028}" srcOrd="1" destOrd="0" parTransId="{FF34B6B1-2F14-4433-9F2D-D48BB5D4ACE8}" sibTransId="{A676561C-69B0-4649-8FB4-1AEF807CE8AF}"/>
    <dgm:cxn modelId="{94CF8024-9B5A-4119-B308-D5EDF3DD6AAB}" type="presParOf" srcId="{39D0E239-0009-49DA-A76C-685F073A817C}" destId="{A979DE2D-294A-48B7-A285-BDA5416386B7}" srcOrd="0" destOrd="0" presId="urn:microsoft.com/office/officeart/2005/8/layout/arrow2"/>
    <dgm:cxn modelId="{ED0841DF-10D8-4622-AD9C-75906297A143}" type="presParOf" srcId="{39D0E239-0009-49DA-A76C-685F073A817C}" destId="{DC303F48-FF98-4638-A922-18A7751027B9}" srcOrd="1" destOrd="0" presId="urn:microsoft.com/office/officeart/2005/8/layout/arrow2"/>
    <dgm:cxn modelId="{F3EB0644-EE2A-4A8B-AA23-01CD1E1ACDF5}" type="presParOf" srcId="{DC303F48-FF98-4638-A922-18A7751027B9}" destId="{5CD819E9-D271-4957-8CAB-E27D2734796F}" srcOrd="0" destOrd="0" presId="urn:microsoft.com/office/officeart/2005/8/layout/arrow2"/>
    <dgm:cxn modelId="{8D1FF32C-FFF2-49E2-A6B3-72535B006427}" type="presParOf" srcId="{DC303F48-FF98-4638-A922-18A7751027B9}" destId="{1B72DE02-4457-466C-A007-EBE209CAFEB5}" srcOrd="1" destOrd="0" presId="urn:microsoft.com/office/officeart/2005/8/layout/arrow2"/>
    <dgm:cxn modelId="{36B7CCB6-27EE-4C6D-9F1C-5BDE4EE0EDA2}" type="presParOf" srcId="{DC303F48-FF98-4638-A922-18A7751027B9}" destId="{70DB1671-171F-4C4B-9A1C-226AB7EB3027}" srcOrd="2" destOrd="0" presId="urn:microsoft.com/office/officeart/2005/8/layout/arrow2"/>
    <dgm:cxn modelId="{2F4D3299-F879-4216-80FE-7F6918D5ABCE}" type="presParOf" srcId="{DC303F48-FF98-4638-A922-18A7751027B9}" destId="{283012AA-11E0-4B0C-8CC6-921D19DDD779}" srcOrd="3" destOrd="0" presId="urn:microsoft.com/office/officeart/2005/8/layout/arrow2"/>
    <dgm:cxn modelId="{6EBF83FB-4DFB-41FB-B281-BF567B187B34}" type="presParOf" srcId="{DC303F48-FF98-4638-A922-18A7751027B9}" destId="{52F3924C-EEF4-430C-96FA-9F5AB820AB02}" srcOrd="4" destOrd="0" presId="urn:microsoft.com/office/officeart/2005/8/layout/arrow2"/>
    <dgm:cxn modelId="{AEFB7086-7707-4212-8436-FCFAD1D7E470}" type="presParOf" srcId="{DC303F48-FF98-4638-A922-18A7751027B9}" destId="{CE6ED6C2-2826-4439-9606-B2B5B9AE3759}" srcOrd="5" destOrd="0" presId="urn:microsoft.com/office/officeart/2005/8/layout/arrow2"/>
    <dgm:cxn modelId="{7BD32109-4AB5-4448-842E-7B747D22DAE8}" type="presParOf" srcId="{DC303F48-FF98-4638-A922-18A7751027B9}" destId="{21518CF5-27AC-4C0C-8A2A-2E1BD8C90F36}" srcOrd="6" destOrd="0" presId="urn:microsoft.com/office/officeart/2005/8/layout/arrow2"/>
    <dgm:cxn modelId="{7A434234-3F84-4C43-8B17-F3F00FB272A2}" type="presParOf" srcId="{DC303F48-FF98-4638-A922-18A7751027B9}" destId="{CBF039C1-4769-48CA-BDDF-B2A2CD02660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CF6EC2-9702-4F2F-A72E-CF896DAA509A}" type="doc">
      <dgm:prSet loTypeId="urn:microsoft.com/office/officeart/2008/layout/Lin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4F564C-F0A4-4A6C-9B73-5FDCED3976FA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 rtl="0"/>
          <a:r>
            <a:rPr lang="en-US" sz="2200" b="1" i="0" dirty="0" smtClean="0"/>
            <a:t>Building a fully functioning ASEAN economic community</a:t>
          </a:r>
          <a:endParaRPr lang="en-US" sz="2200" i="0" dirty="0"/>
        </a:p>
      </dgm:t>
    </dgm:pt>
    <dgm:pt modelId="{515C6951-A98C-4750-A603-F8822A377272}" type="parTrans" cxnId="{2A88E8EF-84BB-4BE4-9134-81C85C0A37E6}">
      <dgm:prSet/>
      <dgm:spPr/>
      <dgm:t>
        <a:bodyPr/>
        <a:lstStyle/>
        <a:p>
          <a:endParaRPr lang="en-US"/>
        </a:p>
      </dgm:t>
    </dgm:pt>
    <dgm:pt modelId="{2EDCCBCF-4C42-49A4-92A0-F3581C4FC95E}" type="sibTrans" cxnId="{2A88E8EF-84BB-4BE4-9134-81C85C0A37E6}">
      <dgm:prSet/>
      <dgm:spPr/>
      <dgm:t>
        <a:bodyPr/>
        <a:lstStyle/>
        <a:p>
          <a:endParaRPr lang="en-US"/>
        </a:p>
      </dgm:t>
    </dgm:pt>
    <dgm:pt modelId="{59ECDB2E-EDE6-4D6A-B963-8FD313F39D8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z="2200" b="1" i="0" dirty="0" smtClean="0"/>
            <a:t>Need to improve competitiveness of ASEAN</a:t>
          </a:r>
          <a:endParaRPr lang="en-US" sz="2200" i="0" dirty="0"/>
        </a:p>
      </dgm:t>
    </dgm:pt>
    <dgm:pt modelId="{BA33C5F4-1C2F-49A2-85BC-86B7978238A5}" type="parTrans" cxnId="{C01281A9-85BB-42CD-8800-F2E959D68200}">
      <dgm:prSet/>
      <dgm:spPr/>
      <dgm:t>
        <a:bodyPr/>
        <a:lstStyle/>
        <a:p>
          <a:endParaRPr lang="en-US"/>
        </a:p>
      </dgm:t>
    </dgm:pt>
    <dgm:pt modelId="{7B5B8A39-F39E-47A8-9E0A-4AA31CF8E576}" type="sibTrans" cxnId="{C01281A9-85BB-42CD-8800-F2E959D68200}">
      <dgm:prSet/>
      <dgm:spPr/>
      <dgm:t>
        <a:bodyPr/>
        <a:lstStyle/>
        <a:p>
          <a:endParaRPr lang="en-US"/>
        </a:p>
      </dgm:t>
    </dgm:pt>
    <dgm:pt modelId="{5003372D-AB18-4AD8-83C2-5B58F65EF24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 rtl="0"/>
          <a:r>
            <a:rPr lang="en-US" sz="2200" b="1" i="0" dirty="0" smtClean="0"/>
            <a:t>Need to ensure a more resilient, equitable and sustainably growing ASEAN </a:t>
          </a:r>
          <a:endParaRPr lang="en-US" sz="2200" i="0" dirty="0"/>
        </a:p>
      </dgm:t>
    </dgm:pt>
    <dgm:pt modelId="{6DDE85F8-0C4B-4CCB-BC7A-2A7BFAA17130}" type="parTrans" cxnId="{07ED7827-A3B9-4EC6-BC51-5DB3033BE607}">
      <dgm:prSet/>
      <dgm:spPr/>
      <dgm:t>
        <a:bodyPr/>
        <a:lstStyle/>
        <a:p>
          <a:endParaRPr lang="en-US"/>
        </a:p>
      </dgm:t>
    </dgm:pt>
    <dgm:pt modelId="{61A8DDE9-F82D-46D0-9A3B-710902C0162E}" type="sibTrans" cxnId="{07ED7827-A3B9-4EC6-BC51-5DB3033BE607}">
      <dgm:prSet/>
      <dgm:spPr/>
      <dgm:t>
        <a:bodyPr/>
        <a:lstStyle/>
        <a:p>
          <a:endParaRPr lang="en-US"/>
        </a:p>
      </dgm:t>
    </dgm:pt>
    <dgm:pt modelId="{12CBD93B-F39A-430F-A1FB-2DBB1FFDBCFA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 rtl="0"/>
          <a:r>
            <a:rPr lang="en-US" sz="2200" b="1" i="0" dirty="0" smtClean="0"/>
            <a:t>Mixed record on income inequality</a:t>
          </a:r>
          <a:endParaRPr lang="en-US" sz="2200" b="1" dirty="0" smtClean="0"/>
        </a:p>
        <a:p>
          <a:pPr algn="l" rtl="0"/>
          <a:endParaRPr lang="en-US" sz="2200" i="0" dirty="0"/>
        </a:p>
      </dgm:t>
    </dgm:pt>
    <dgm:pt modelId="{CC3DF464-AD78-4938-B2E8-FEC347327FF8}" type="parTrans" cxnId="{EA35F66A-5C65-412F-B7F6-9A905CB36E5A}">
      <dgm:prSet/>
      <dgm:spPr/>
      <dgm:t>
        <a:bodyPr/>
        <a:lstStyle/>
        <a:p>
          <a:endParaRPr lang="en-US"/>
        </a:p>
      </dgm:t>
    </dgm:pt>
    <dgm:pt modelId="{F24675DE-7679-4665-8C1C-661F34DDDACD}" type="sibTrans" cxnId="{EA35F66A-5C65-412F-B7F6-9A905CB36E5A}">
      <dgm:prSet/>
      <dgm:spPr/>
      <dgm:t>
        <a:bodyPr/>
        <a:lstStyle/>
        <a:p>
          <a:endParaRPr lang="en-US"/>
        </a:p>
      </dgm:t>
    </dgm:pt>
    <dgm:pt modelId="{B9428997-8D98-4C4D-8394-97D6500E9E79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 rtl="0"/>
          <a:r>
            <a:rPr lang="en-US" sz="2200" b="1" i="0" dirty="0" smtClean="0"/>
            <a:t>Still large number of poor &amp; marginally non-poor in most AMSs</a:t>
          </a:r>
          <a:endParaRPr lang="en-US" sz="2200" b="1" i="0" dirty="0"/>
        </a:p>
      </dgm:t>
    </dgm:pt>
    <dgm:pt modelId="{2FBD57E8-A655-402A-A767-7F34C81B811F}" type="parTrans" cxnId="{E392A86A-722A-42C8-888A-97A0093DDEAA}">
      <dgm:prSet/>
      <dgm:spPr/>
      <dgm:t>
        <a:bodyPr/>
        <a:lstStyle/>
        <a:p>
          <a:endParaRPr lang="en-PH"/>
        </a:p>
      </dgm:t>
    </dgm:pt>
    <dgm:pt modelId="{58DF9A6A-7515-4828-8BE5-1A74B4E7E1FF}" type="sibTrans" cxnId="{E392A86A-722A-42C8-888A-97A0093DDEAA}">
      <dgm:prSet/>
      <dgm:spPr/>
      <dgm:t>
        <a:bodyPr/>
        <a:lstStyle/>
        <a:p>
          <a:endParaRPr lang="en-PH"/>
        </a:p>
      </dgm:t>
    </dgm:pt>
    <dgm:pt modelId="{3DB95AE3-248D-4C85-87FC-88D42E8F9493}" type="pres">
      <dgm:prSet presAssocID="{02CF6EC2-9702-4F2F-A72E-CF896DAA50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69ED78-152E-4B7E-82C5-AE133B2092E2}" type="pres">
      <dgm:prSet presAssocID="{F04F564C-F0A4-4A6C-9B73-5FDCED3976FA}" presName="thickLine" presStyleLbl="alignNode1" presStyleIdx="0" presStyleCnt="5"/>
      <dgm:spPr/>
      <dgm:t>
        <a:bodyPr/>
        <a:lstStyle/>
        <a:p>
          <a:endParaRPr lang="en-US"/>
        </a:p>
      </dgm:t>
    </dgm:pt>
    <dgm:pt modelId="{DF22C5A9-B4AA-4163-AC2B-FE8119D43614}" type="pres">
      <dgm:prSet presAssocID="{F04F564C-F0A4-4A6C-9B73-5FDCED3976FA}" presName="horz1" presStyleCnt="0"/>
      <dgm:spPr/>
      <dgm:t>
        <a:bodyPr/>
        <a:lstStyle/>
        <a:p>
          <a:endParaRPr lang="en-US"/>
        </a:p>
      </dgm:t>
    </dgm:pt>
    <dgm:pt modelId="{4E0B717B-82A6-4B58-ADEB-6C0F396FB792}" type="pres">
      <dgm:prSet presAssocID="{F04F564C-F0A4-4A6C-9B73-5FDCED3976FA}" presName="tx1" presStyleLbl="revTx" presStyleIdx="0" presStyleCnt="5" custScaleY="78083"/>
      <dgm:spPr/>
      <dgm:t>
        <a:bodyPr/>
        <a:lstStyle/>
        <a:p>
          <a:endParaRPr lang="en-US"/>
        </a:p>
      </dgm:t>
    </dgm:pt>
    <dgm:pt modelId="{6C5F0328-840E-4960-9142-97735F17F35B}" type="pres">
      <dgm:prSet presAssocID="{F04F564C-F0A4-4A6C-9B73-5FDCED3976FA}" presName="vert1" presStyleCnt="0"/>
      <dgm:spPr/>
      <dgm:t>
        <a:bodyPr/>
        <a:lstStyle/>
        <a:p>
          <a:endParaRPr lang="en-US"/>
        </a:p>
      </dgm:t>
    </dgm:pt>
    <dgm:pt modelId="{25C6BFBD-4873-4396-902F-EE016BEB3E1F}" type="pres">
      <dgm:prSet presAssocID="{59ECDB2E-EDE6-4D6A-B963-8FD313F39D84}" presName="thickLine" presStyleLbl="alignNode1" presStyleIdx="1" presStyleCnt="5"/>
      <dgm:spPr/>
      <dgm:t>
        <a:bodyPr/>
        <a:lstStyle/>
        <a:p>
          <a:endParaRPr lang="en-US"/>
        </a:p>
      </dgm:t>
    </dgm:pt>
    <dgm:pt modelId="{3F089DFF-69E8-4807-A02D-3EF41E01EF4E}" type="pres">
      <dgm:prSet presAssocID="{59ECDB2E-EDE6-4D6A-B963-8FD313F39D84}" presName="horz1" presStyleCnt="0"/>
      <dgm:spPr/>
      <dgm:t>
        <a:bodyPr/>
        <a:lstStyle/>
        <a:p>
          <a:endParaRPr lang="en-US"/>
        </a:p>
      </dgm:t>
    </dgm:pt>
    <dgm:pt modelId="{3555B211-796A-4789-9B90-23C4A1C16EE2}" type="pres">
      <dgm:prSet presAssocID="{59ECDB2E-EDE6-4D6A-B963-8FD313F39D84}" presName="tx1" presStyleLbl="revTx" presStyleIdx="1" presStyleCnt="5" custScaleY="55036" custLinFactNeighborY="1706"/>
      <dgm:spPr/>
      <dgm:t>
        <a:bodyPr/>
        <a:lstStyle/>
        <a:p>
          <a:endParaRPr lang="en-US"/>
        </a:p>
      </dgm:t>
    </dgm:pt>
    <dgm:pt modelId="{63EB7FCC-F54A-4628-A483-2C438CD48B54}" type="pres">
      <dgm:prSet presAssocID="{59ECDB2E-EDE6-4D6A-B963-8FD313F39D84}" presName="vert1" presStyleCnt="0"/>
      <dgm:spPr/>
      <dgm:t>
        <a:bodyPr/>
        <a:lstStyle/>
        <a:p>
          <a:endParaRPr lang="en-US"/>
        </a:p>
      </dgm:t>
    </dgm:pt>
    <dgm:pt modelId="{E56F72B3-C872-4A83-BEED-04ADE5174DE0}" type="pres">
      <dgm:prSet presAssocID="{5003372D-AB18-4AD8-83C2-5B58F65EF243}" presName="thickLine" presStyleLbl="alignNode1" presStyleIdx="2" presStyleCnt="5"/>
      <dgm:spPr/>
      <dgm:t>
        <a:bodyPr/>
        <a:lstStyle/>
        <a:p>
          <a:endParaRPr lang="en-US"/>
        </a:p>
      </dgm:t>
    </dgm:pt>
    <dgm:pt modelId="{3F74EE04-070A-49E7-94F0-C7098073F89F}" type="pres">
      <dgm:prSet presAssocID="{5003372D-AB18-4AD8-83C2-5B58F65EF243}" presName="horz1" presStyleCnt="0"/>
      <dgm:spPr/>
      <dgm:t>
        <a:bodyPr/>
        <a:lstStyle/>
        <a:p>
          <a:endParaRPr lang="en-US"/>
        </a:p>
      </dgm:t>
    </dgm:pt>
    <dgm:pt modelId="{0E284A82-70DD-4DD0-8E5A-E66ABC87A2FB}" type="pres">
      <dgm:prSet presAssocID="{5003372D-AB18-4AD8-83C2-5B58F65EF243}" presName="tx1" presStyleLbl="revTx" presStyleIdx="2" presStyleCnt="5" custScaleY="73382" custLinFactNeighborY="-4051"/>
      <dgm:spPr/>
      <dgm:t>
        <a:bodyPr/>
        <a:lstStyle/>
        <a:p>
          <a:endParaRPr lang="en-US"/>
        </a:p>
      </dgm:t>
    </dgm:pt>
    <dgm:pt modelId="{02F5B363-A787-4C88-B0FA-D66BAC77B00B}" type="pres">
      <dgm:prSet presAssocID="{5003372D-AB18-4AD8-83C2-5B58F65EF243}" presName="vert1" presStyleCnt="0"/>
      <dgm:spPr/>
      <dgm:t>
        <a:bodyPr/>
        <a:lstStyle/>
        <a:p>
          <a:endParaRPr lang="en-US"/>
        </a:p>
      </dgm:t>
    </dgm:pt>
    <dgm:pt modelId="{79874433-5CEA-4FA4-8AF5-0D89EE905B1D}" type="pres">
      <dgm:prSet presAssocID="{B9428997-8D98-4C4D-8394-97D6500E9E79}" presName="thickLine" presStyleLbl="alignNode1" presStyleIdx="3" presStyleCnt="5"/>
      <dgm:spPr/>
      <dgm:t>
        <a:bodyPr/>
        <a:lstStyle/>
        <a:p>
          <a:endParaRPr lang="en-US"/>
        </a:p>
      </dgm:t>
    </dgm:pt>
    <dgm:pt modelId="{C9797AF1-32DA-4BA0-B5A8-E8AAB6D15FA9}" type="pres">
      <dgm:prSet presAssocID="{B9428997-8D98-4C4D-8394-97D6500E9E79}" presName="horz1" presStyleCnt="0"/>
      <dgm:spPr/>
      <dgm:t>
        <a:bodyPr/>
        <a:lstStyle/>
        <a:p>
          <a:endParaRPr lang="en-US"/>
        </a:p>
      </dgm:t>
    </dgm:pt>
    <dgm:pt modelId="{42A06A80-5C8B-4CA8-B78B-062E4096CB6E}" type="pres">
      <dgm:prSet presAssocID="{B9428997-8D98-4C4D-8394-97D6500E9E79}" presName="tx1" presStyleLbl="revTx" presStyleIdx="3" presStyleCnt="5" custScaleY="76092"/>
      <dgm:spPr/>
      <dgm:t>
        <a:bodyPr/>
        <a:lstStyle/>
        <a:p>
          <a:endParaRPr lang="en-PH"/>
        </a:p>
      </dgm:t>
    </dgm:pt>
    <dgm:pt modelId="{F95A1A30-FB71-48C1-A5DE-92D59E039B0E}" type="pres">
      <dgm:prSet presAssocID="{B9428997-8D98-4C4D-8394-97D6500E9E79}" presName="vert1" presStyleCnt="0"/>
      <dgm:spPr/>
      <dgm:t>
        <a:bodyPr/>
        <a:lstStyle/>
        <a:p>
          <a:endParaRPr lang="en-US"/>
        </a:p>
      </dgm:t>
    </dgm:pt>
    <dgm:pt modelId="{458C6616-6EBD-42BE-A2A4-1BE7DFDA6CA9}" type="pres">
      <dgm:prSet presAssocID="{12CBD93B-F39A-430F-A1FB-2DBB1FFDBCFA}" presName="thickLine" presStyleLbl="alignNode1" presStyleIdx="4" presStyleCnt="5"/>
      <dgm:spPr/>
      <dgm:t>
        <a:bodyPr/>
        <a:lstStyle/>
        <a:p>
          <a:endParaRPr lang="en-US"/>
        </a:p>
      </dgm:t>
    </dgm:pt>
    <dgm:pt modelId="{2826A9DB-5E3D-47F3-83D8-9C8B330F3149}" type="pres">
      <dgm:prSet presAssocID="{12CBD93B-F39A-430F-A1FB-2DBB1FFDBCFA}" presName="horz1" presStyleCnt="0"/>
      <dgm:spPr/>
      <dgm:t>
        <a:bodyPr/>
        <a:lstStyle/>
        <a:p>
          <a:endParaRPr lang="en-US"/>
        </a:p>
      </dgm:t>
    </dgm:pt>
    <dgm:pt modelId="{E8B410A4-D0BA-4106-B80E-85CFB158E6F2}" type="pres">
      <dgm:prSet presAssocID="{12CBD93B-F39A-430F-A1FB-2DBB1FFDBCFA}" presName="tx1" presStyleLbl="revTx" presStyleIdx="4" presStyleCnt="5" custScaleY="45670" custLinFactNeighborY="2485"/>
      <dgm:spPr/>
      <dgm:t>
        <a:bodyPr/>
        <a:lstStyle/>
        <a:p>
          <a:endParaRPr lang="en-US"/>
        </a:p>
      </dgm:t>
    </dgm:pt>
    <dgm:pt modelId="{21D873D0-F005-481F-8B8F-A9ACFF427D82}" type="pres">
      <dgm:prSet presAssocID="{12CBD93B-F39A-430F-A1FB-2DBB1FFDBCFA}" presName="vert1" presStyleCnt="0"/>
      <dgm:spPr/>
      <dgm:t>
        <a:bodyPr/>
        <a:lstStyle/>
        <a:p>
          <a:endParaRPr lang="en-US"/>
        </a:p>
      </dgm:t>
    </dgm:pt>
  </dgm:ptLst>
  <dgm:cxnLst>
    <dgm:cxn modelId="{07ED7827-A3B9-4EC6-BC51-5DB3033BE607}" srcId="{02CF6EC2-9702-4F2F-A72E-CF896DAA509A}" destId="{5003372D-AB18-4AD8-83C2-5B58F65EF243}" srcOrd="2" destOrd="0" parTransId="{6DDE85F8-0C4B-4CCB-BC7A-2A7BFAA17130}" sibTransId="{61A8DDE9-F82D-46D0-9A3B-710902C0162E}"/>
    <dgm:cxn modelId="{55E45557-6E6A-45A7-A358-2AC4B99EB7AA}" type="presOf" srcId="{02CF6EC2-9702-4F2F-A72E-CF896DAA509A}" destId="{3DB95AE3-248D-4C85-87FC-88D42E8F9493}" srcOrd="0" destOrd="0" presId="urn:microsoft.com/office/officeart/2008/layout/LinedList"/>
    <dgm:cxn modelId="{EA35F66A-5C65-412F-B7F6-9A905CB36E5A}" srcId="{02CF6EC2-9702-4F2F-A72E-CF896DAA509A}" destId="{12CBD93B-F39A-430F-A1FB-2DBB1FFDBCFA}" srcOrd="4" destOrd="0" parTransId="{CC3DF464-AD78-4938-B2E8-FEC347327FF8}" sibTransId="{F24675DE-7679-4665-8C1C-661F34DDDACD}"/>
    <dgm:cxn modelId="{854CFFEB-B16A-4C62-957C-C570BFF3327C}" type="presOf" srcId="{12CBD93B-F39A-430F-A1FB-2DBB1FFDBCFA}" destId="{E8B410A4-D0BA-4106-B80E-85CFB158E6F2}" srcOrd="0" destOrd="0" presId="urn:microsoft.com/office/officeart/2008/layout/LinedList"/>
    <dgm:cxn modelId="{AE4FA910-F66D-43C8-9071-5A926D880CC0}" type="presOf" srcId="{5003372D-AB18-4AD8-83C2-5B58F65EF243}" destId="{0E284A82-70DD-4DD0-8E5A-E66ABC87A2FB}" srcOrd="0" destOrd="0" presId="urn:microsoft.com/office/officeart/2008/layout/LinedList"/>
    <dgm:cxn modelId="{E392A86A-722A-42C8-888A-97A0093DDEAA}" srcId="{02CF6EC2-9702-4F2F-A72E-CF896DAA509A}" destId="{B9428997-8D98-4C4D-8394-97D6500E9E79}" srcOrd="3" destOrd="0" parTransId="{2FBD57E8-A655-402A-A767-7F34C81B811F}" sibTransId="{58DF9A6A-7515-4828-8BE5-1A74B4E7E1FF}"/>
    <dgm:cxn modelId="{C01281A9-85BB-42CD-8800-F2E959D68200}" srcId="{02CF6EC2-9702-4F2F-A72E-CF896DAA509A}" destId="{59ECDB2E-EDE6-4D6A-B963-8FD313F39D84}" srcOrd="1" destOrd="0" parTransId="{BA33C5F4-1C2F-49A2-85BC-86B7978238A5}" sibTransId="{7B5B8A39-F39E-47A8-9E0A-4AA31CF8E576}"/>
    <dgm:cxn modelId="{B08752E1-EAF2-4992-AC45-A13E7B954463}" type="presOf" srcId="{B9428997-8D98-4C4D-8394-97D6500E9E79}" destId="{42A06A80-5C8B-4CA8-B78B-062E4096CB6E}" srcOrd="0" destOrd="0" presId="urn:microsoft.com/office/officeart/2008/layout/LinedList"/>
    <dgm:cxn modelId="{2A88E8EF-84BB-4BE4-9134-81C85C0A37E6}" srcId="{02CF6EC2-9702-4F2F-A72E-CF896DAA509A}" destId="{F04F564C-F0A4-4A6C-9B73-5FDCED3976FA}" srcOrd="0" destOrd="0" parTransId="{515C6951-A98C-4750-A603-F8822A377272}" sibTransId="{2EDCCBCF-4C42-49A4-92A0-F3581C4FC95E}"/>
    <dgm:cxn modelId="{BE8CC05B-80FF-4208-A39D-25834A0E2E9A}" type="presOf" srcId="{F04F564C-F0A4-4A6C-9B73-5FDCED3976FA}" destId="{4E0B717B-82A6-4B58-ADEB-6C0F396FB792}" srcOrd="0" destOrd="0" presId="urn:microsoft.com/office/officeart/2008/layout/LinedList"/>
    <dgm:cxn modelId="{9CE51982-8639-4AF4-BB57-3442EFEA86EB}" type="presOf" srcId="{59ECDB2E-EDE6-4D6A-B963-8FD313F39D84}" destId="{3555B211-796A-4789-9B90-23C4A1C16EE2}" srcOrd="0" destOrd="0" presId="urn:microsoft.com/office/officeart/2008/layout/LinedList"/>
    <dgm:cxn modelId="{68A7E6D3-3167-46DF-9329-DBD39A36E402}" type="presParOf" srcId="{3DB95AE3-248D-4C85-87FC-88D42E8F9493}" destId="{D369ED78-152E-4B7E-82C5-AE133B2092E2}" srcOrd="0" destOrd="0" presId="urn:microsoft.com/office/officeart/2008/layout/LinedList"/>
    <dgm:cxn modelId="{6EDCA7F4-3853-4A39-9BAB-883F1B50B69C}" type="presParOf" srcId="{3DB95AE3-248D-4C85-87FC-88D42E8F9493}" destId="{DF22C5A9-B4AA-4163-AC2B-FE8119D43614}" srcOrd="1" destOrd="0" presId="urn:microsoft.com/office/officeart/2008/layout/LinedList"/>
    <dgm:cxn modelId="{7477EE35-8DC1-4123-A6D5-41C9F9B7FABB}" type="presParOf" srcId="{DF22C5A9-B4AA-4163-AC2B-FE8119D43614}" destId="{4E0B717B-82A6-4B58-ADEB-6C0F396FB792}" srcOrd="0" destOrd="0" presId="urn:microsoft.com/office/officeart/2008/layout/LinedList"/>
    <dgm:cxn modelId="{34013A3C-10FE-4B8B-B5F0-14A2E263CED3}" type="presParOf" srcId="{DF22C5A9-B4AA-4163-AC2B-FE8119D43614}" destId="{6C5F0328-840E-4960-9142-97735F17F35B}" srcOrd="1" destOrd="0" presId="urn:microsoft.com/office/officeart/2008/layout/LinedList"/>
    <dgm:cxn modelId="{57F86A6F-03B7-406F-A093-B45C05240273}" type="presParOf" srcId="{3DB95AE3-248D-4C85-87FC-88D42E8F9493}" destId="{25C6BFBD-4873-4396-902F-EE016BEB3E1F}" srcOrd="2" destOrd="0" presId="urn:microsoft.com/office/officeart/2008/layout/LinedList"/>
    <dgm:cxn modelId="{9DB4AFEC-C965-4E48-BC5A-44843D22C6CE}" type="presParOf" srcId="{3DB95AE3-248D-4C85-87FC-88D42E8F9493}" destId="{3F089DFF-69E8-4807-A02D-3EF41E01EF4E}" srcOrd="3" destOrd="0" presId="urn:microsoft.com/office/officeart/2008/layout/LinedList"/>
    <dgm:cxn modelId="{33D30219-5143-4B03-9D8F-7A7EAF734FAC}" type="presParOf" srcId="{3F089DFF-69E8-4807-A02D-3EF41E01EF4E}" destId="{3555B211-796A-4789-9B90-23C4A1C16EE2}" srcOrd="0" destOrd="0" presId="urn:microsoft.com/office/officeart/2008/layout/LinedList"/>
    <dgm:cxn modelId="{D38EDADD-335D-46C2-B95D-CFE0843A47E5}" type="presParOf" srcId="{3F089DFF-69E8-4807-A02D-3EF41E01EF4E}" destId="{63EB7FCC-F54A-4628-A483-2C438CD48B54}" srcOrd="1" destOrd="0" presId="urn:microsoft.com/office/officeart/2008/layout/LinedList"/>
    <dgm:cxn modelId="{5A417443-14E9-4418-8808-73B47448ECB7}" type="presParOf" srcId="{3DB95AE3-248D-4C85-87FC-88D42E8F9493}" destId="{E56F72B3-C872-4A83-BEED-04ADE5174DE0}" srcOrd="4" destOrd="0" presId="urn:microsoft.com/office/officeart/2008/layout/LinedList"/>
    <dgm:cxn modelId="{9BB1BF7B-90DB-491B-922D-ECBBF857E8C2}" type="presParOf" srcId="{3DB95AE3-248D-4C85-87FC-88D42E8F9493}" destId="{3F74EE04-070A-49E7-94F0-C7098073F89F}" srcOrd="5" destOrd="0" presId="urn:microsoft.com/office/officeart/2008/layout/LinedList"/>
    <dgm:cxn modelId="{8921AB5B-0B7D-46DC-B337-2ACBE2DB37C1}" type="presParOf" srcId="{3F74EE04-070A-49E7-94F0-C7098073F89F}" destId="{0E284A82-70DD-4DD0-8E5A-E66ABC87A2FB}" srcOrd="0" destOrd="0" presId="urn:microsoft.com/office/officeart/2008/layout/LinedList"/>
    <dgm:cxn modelId="{E604521B-AEB2-4D16-B101-7F316CDD2E7C}" type="presParOf" srcId="{3F74EE04-070A-49E7-94F0-C7098073F89F}" destId="{02F5B363-A787-4C88-B0FA-D66BAC77B00B}" srcOrd="1" destOrd="0" presId="urn:microsoft.com/office/officeart/2008/layout/LinedList"/>
    <dgm:cxn modelId="{39E7CF40-43E4-4B94-9CBF-DB7929621460}" type="presParOf" srcId="{3DB95AE3-248D-4C85-87FC-88D42E8F9493}" destId="{79874433-5CEA-4FA4-8AF5-0D89EE905B1D}" srcOrd="6" destOrd="0" presId="urn:microsoft.com/office/officeart/2008/layout/LinedList"/>
    <dgm:cxn modelId="{BFB2D082-CB69-4995-9759-9DF1E88F213C}" type="presParOf" srcId="{3DB95AE3-248D-4C85-87FC-88D42E8F9493}" destId="{C9797AF1-32DA-4BA0-B5A8-E8AAB6D15FA9}" srcOrd="7" destOrd="0" presId="urn:microsoft.com/office/officeart/2008/layout/LinedList"/>
    <dgm:cxn modelId="{EF0AE738-A932-4F5A-B920-DED750D552E6}" type="presParOf" srcId="{C9797AF1-32DA-4BA0-B5A8-E8AAB6D15FA9}" destId="{42A06A80-5C8B-4CA8-B78B-062E4096CB6E}" srcOrd="0" destOrd="0" presId="urn:microsoft.com/office/officeart/2008/layout/LinedList"/>
    <dgm:cxn modelId="{0D6E32C6-0A99-40A3-9A8D-F90EA415CA8F}" type="presParOf" srcId="{C9797AF1-32DA-4BA0-B5A8-E8AAB6D15FA9}" destId="{F95A1A30-FB71-48C1-A5DE-92D59E039B0E}" srcOrd="1" destOrd="0" presId="urn:microsoft.com/office/officeart/2008/layout/LinedList"/>
    <dgm:cxn modelId="{12229D05-E5F7-4200-862B-E5C8DAA25772}" type="presParOf" srcId="{3DB95AE3-248D-4C85-87FC-88D42E8F9493}" destId="{458C6616-6EBD-42BE-A2A4-1BE7DFDA6CA9}" srcOrd="8" destOrd="0" presId="urn:microsoft.com/office/officeart/2008/layout/LinedList"/>
    <dgm:cxn modelId="{C5C2DE05-D3EF-4165-83D0-237A79EA30BC}" type="presParOf" srcId="{3DB95AE3-248D-4C85-87FC-88D42E8F9493}" destId="{2826A9DB-5E3D-47F3-83D8-9C8B330F3149}" srcOrd="9" destOrd="0" presId="urn:microsoft.com/office/officeart/2008/layout/LinedList"/>
    <dgm:cxn modelId="{509FDA47-B79C-49B0-96D9-CFA004019AE0}" type="presParOf" srcId="{2826A9DB-5E3D-47F3-83D8-9C8B330F3149}" destId="{E8B410A4-D0BA-4106-B80E-85CFB158E6F2}" srcOrd="0" destOrd="0" presId="urn:microsoft.com/office/officeart/2008/layout/LinedList"/>
    <dgm:cxn modelId="{2670C9F4-E4B7-4E2A-B5EB-3B5F4A5F2EE5}" type="presParOf" srcId="{2826A9DB-5E3D-47F3-83D8-9C8B330F3149}" destId="{21D873D0-F005-481F-8B8F-A9ACFF427D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70D08-90FA-4099-B019-8A4045B30206}">
      <dsp:nvSpPr>
        <dsp:cNvPr id="0" name=""/>
        <dsp:cNvSpPr/>
      </dsp:nvSpPr>
      <dsp:spPr>
        <a:xfrm>
          <a:off x="5051" y="1096946"/>
          <a:ext cx="8666648" cy="882866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Growth Rate 5.1%       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(CLMV 7.0, World 3.3; EU-0.4)</a:t>
          </a:r>
        </a:p>
      </dsp:txBody>
      <dsp:txXfrm>
        <a:off x="5051" y="1096946"/>
        <a:ext cx="8666648" cy="882866"/>
      </dsp:txXfrm>
    </dsp:sp>
    <dsp:sp modelId="{E6A561BC-BE7B-4CAB-BD1E-4E302F111D3F}">
      <dsp:nvSpPr>
        <dsp:cNvPr id="0" name=""/>
        <dsp:cNvSpPr/>
      </dsp:nvSpPr>
      <dsp:spPr>
        <a:xfrm>
          <a:off x="28347" y="836485"/>
          <a:ext cx="4255152" cy="334714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1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Merchandise Trade                                             </a:t>
          </a:r>
          <a:r>
            <a:rPr lang="en-US" sz="1700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US$ </a:t>
          </a:r>
          <a:r>
            <a:rPr lang="en-US" sz="1700" b="1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2.5 </a:t>
          </a:r>
          <a:r>
            <a:rPr lang="en-US" sz="1700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trillion (World 37.6, EU 11.2)</a:t>
          </a:r>
        </a:p>
      </dsp:txBody>
      <dsp:txXfrm>
        <a:off x="28347" y="836485"/>
        <a:ext cx="4255152" cy="334714"/>
      </dsp:txXfrm>
    </dsp:sp>
    <dsp:sp modelId="{603103B0-CDE2-4FB3-9AF8-F7AFEBD1FD47}">
      <dsp:nvSpPr>
        <dsp:cNvPr id="0" name=""/>
        <dsp:cNvSpPr/>
      </dsp:nvSpPr>
      <dsp:spPr>
        <a:xfrm>
          <a:off x="0" y="76734"/>
          <a:ext cx="4396202" cy="397111"/>
        </a:xfrm>
        <a:prstGeom prst="roundRect">
          <a:avLst>
            <a:gd name="adj" fmla="val 10000"/>
          </a:avLst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1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Population 625</a:t>
          </a:r>
          <a:r>
            <a:rPr lang="en-US" sz="1700" b="0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 million                                         (World 7,162; EU 507) </a:t>
          </a:r>
          <a:endParaRPr lang="en-US" sz="1700" b="0" kern="1200" dirty="0">
            <a:solidFill>
              <a:schemeClr val="tx1"/>
            </a:solidFill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76734"/>
        <a:ext cx="4396202" cy="397111"/>
      </dsp:txXfrm>
    </dsp:sp>
    <dsp:sp modelId="{2B8886D9-755C-4107-8936-9174D1C70AFD}">
      <dsp:nvSpPr>
        <dsp:cNvPr id="0" name=""/>
        <dsp:cNvSpPr/>
      </dsp:nvSpPr>
      <dsp:spPr>
        <a:xfrm>
          <a:off x="4454665" y="784015"/>
          <a:ext cx="4222085" cy="460697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1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FDI </a:t>
          </a:r>
          <a:r>
            <a:rPr lang="en-US" sz="1700" b="0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US$ </a:t>
          </a:r>
          <a:r>
            <a:rPr lang="en-US" sz="1700" b="1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122.4</a:t>
          </a:r>
          <a:r>
            <a:rPr lang="en-US" sz="1700" b="0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 billion                                             (World 1,452; EU 246)</a:t>
          </a:r>
        </a:p>
      </dsp:txBody>
      <dsp:txXfrm>
        <a:off x="4454665" y="784015"/>
        <a:ext cx="4222085" cy="460697"/>
      </dsp:txXfrm>
    </dsp:sp>
    <dsp:sp modelId="{74E97D58-7002-4FC8-BA2C-C90FDE8FFD31}">
      <dsp:nvSpPr>
        <dsp:cNvPr id="0" name=""/>
        <dsp:cNvSpPr/>
      </dsp:nvSpPr>
      <dsp:spPr>
        <a:xfrm>
          <a:off x="4730804" y="124354"/>
          <a:ext cx="3608423" cy="470682"/>
        </a:xfrm>
        <a:prstGeom prst="roundRect">
          <a:avLst>
            <a:gd name="adj" fmla="val 10000"/>
          </a:avLst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1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GDP </a:t>
          </a:r>
          <a:r>
            <a:rPr lang="en-US" sz="1700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(at current prices)                          US$</a:t>
          </a:r>
          <a:r>
            <a:rPr lang="en-US" sz="1700" b="1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2.4</a:t>
          </a:r>
          <a:r>
            <a:rPr lang="en-US" sz="1700" kern="12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 trillion                                             (World 74,699; EU17,512) </a:t>
          </a:r>
        </a:p>
      </dsp:txBody>
      <dsp:txXfrm>
        <a:off x="4730804" y="124354"/>
        <a:ext cx="3608423" cy="4706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79DE2D-294A-48B7-A285-BDA5416386B7}">
      <dsp:nvSpPr>
        <dsp:cNvPr id="0" name=""/>
        <dsp:cNvSpPr/>
      </dsp:nvSpPr>
      <dsp:spPr>
        <a:xfrm>
          <a:off x="0" y="142894"/>
          <a:ext cx="8153399" cy="4200529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819E9-D271-4957-8CAB-E27D2734796F}">
      <dsp:nvSpPr>
        <dsp:cNvPr id="0" name=""/>
        <dsp:cNvSpPr/>
      </dsp:nvSpPr>
      <dsp:spPr>
        <a:xfrm>
          <a:off x="803109" y="3832155"/>
          <a:ext cx="187528" cy="187528"/>
        </a:xfrm>
        <a:prstGeom prst="ellipse">
          <a:avLst/>
        </a:prstGeom>
        <a:solidFill>
          <a:srgbClr val="C9F1FF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2DE02-4457-466C-A007-EBE209CAFEB5}">
      <dsp:nvSpPr>
        <dsp:cNvPr id="0" name=""/>
        <dsp:cNvSpPr/>
      </dsp:nvSpPr>
      <dsp:spPr>
        <a:xfrm>
          <a:off x="937034" y="3962400"/>
          <a:ext cx="1653767" cy="298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67" tIns="0" rIns="0" bIns="0" numCol="1" spcCol="1270" anchor="t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Free Trade Area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000" b="1" kern="1200" dirty="0" smtClean="0"/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937034" y="3962400"/>
        <a:ext cx="1653767" cy="298426"/>
      </dsp:txXfrm>
    </dsp:sp>
    <dsp:sp modelId="{70DB1671-171F-4C4B-9A1C-226AB7EB3027}">
      <dsp:nvSpPr>
        <dsp:cNvPr id="0" name=""/>
        <dsp:cNvSpPr/>
      </dsp:nvSpPr>
      <dsp:spPr>
        <a:xfrm>
          <a:off x="2128037" y="2646854"/>
          <a:ext cx="326136" cy="326136"/>
        </a:xfrm>
        <a:prstGeom prst="ellipse">
          <a:avLst/>
        </a:prstGeom>
        <a:solidFill>
          <a:srgbClr val="ABE9FF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012AA-11E0-4B0C-8CC6-921D19DDD779}">
      <dsp:nvSpPr>
        <dsp:cNvPr id="0" name=""/>
        <dsp:cNvSpPr/>
      </dsp:nvSpPr>
      <dsp:spPr>
        <a:xfrm>
          <a:off x="2438407" y="3090789"/>
          <a:ext cx="1407439" cy="41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13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Customs Union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000" b="0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b="1" kern="1200" dirty="0" smtClean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/>
        </a:p>
      </dsp:txBody>
      <dsp:txXfrm>
        <a:off x="2438407" y="3090789"/>
        <a:ext cx="1407439" cy="414412"/>
      </dsp:txXfrm>
    </dsp:sp>
    <dsp:sp modelId="{52F3924C-EEF4-430C-96FA-9F5AB820AB02}">
      <dsp:nvSpPr>
        <dsp:cNvPr id="0" name=""/>
        <dsp:cNvSpPr/>
      </dsp:nvSpPr>
      <dsp:spPr>
        <a:xfrm>
          <a:off x="3819867" y="1773421"/>
          <a:ext cx="432130" cy="432130"/>
        </a:xfrm>
        <a:prstGeom prst="ellipse">
          <a:avLst/>
        </a:prstGeom>
        <a:solidFill>
          <a:srgbClr val="8FE2FF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ED6C2-2826-4439-9606-B2B5B9AE3759}">
      <dsp:nvSpPr>
        <dsp:cNvPr id="0" name=""/>
        <dsp:cNvSpPr/>
      </dsp:nvSpPr>
      <dsp:spPr>
        <a:xfrm>
          <a:off x="4038595" y="2480045"/>
          <a:ext cx="1488205" cy="33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977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Common Market</a:t>
          </a:r>
        </a:p>
      </dsp:txBody>
      <dsp:txXfrm>
        <a:off x="4038595" y="2480045"/>
        <a:ext cx="1488205" cy="339363"/>
      </dsp:txXfrm>
    </dsp:sp>
    <dsp:sp modelId="{21518CF5-27AC-4C0C-8A2A-2E1BD8C90F36}">
      <dsp:nvSpPr>
        <dsp:cNvPr id="0" name=""/>
        <dsp:cNvSpPr/>
      </dsp:nvSpPr>
      <dsp:spPr>
        <a:xfrm>
          <a:off x="5662536" y="1195549"/>
          <a:ext cx="578891" cy="578891"/>
        </a:xfrm>
        <a:prstGeom prst="ellipse">
          <a:avLst/>
        </a:prstGeom>
        <a:solidFill>
          <a:srgbClr val="69D8FF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039C1-4769-48CA-BDDF-B2A2CD02660A}">
      <dsp:nvSpPr>
        <dsp:cNvPr id="0" name=""/>
        <dsp:cNvSpPr/>
      </dsp:nvSpPr>
      <dsp:spPr>
        <a:xfrm>
          <a:off x="5562598" y="2291613"/>
          <a:ext cx="1776233" cy="52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743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Economic &amp; Monetary Union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/>
        </a:p>
      </dsp:txBody>
      <dsp:txXfrm>
        <a:off x="5562598" y="2291613"/>
        <a:ext cx="1776233" cy="5277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#1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8791" cy="49679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285" y="1"/>
            <a:ext cx="2948791" cy="49679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53E12EB-3BBB-4F83-B4E7-345F03C9DF43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845"/>
            <a:ext cx="2948791" cy="49679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285" y="9440845"/>
            <a:ext cx="2948791" cy="49679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9AEE846-0781-411D-93DA-97AD44CE766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984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6967"/>
          </a:xfrm>
          <a:prstGeom prst="rect">
            <a:avLst/>
          </a:prstGeom>
        </p:spPr>
        <p:txBody>
          <a:bodyPr vert="horz" lIns="93277" tIns="46639" rIns="93277" bIns="46639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6967"/>
          </a:xfrm>
          <a:prstGeom prst="rect">
            <a:avLst/>
          </a:prstGeom>
        </p:spPr>
        <p:txBody>
          <a:bodyPr vert="horz" lIns="93277" tIns="46639" rIns="93277" bIns="46639" rtlCol="0"/>
          <a:lstStyle>
            <a:lvl1pPr algn="r">
              <a:defRPr sz="1200"/>
            </a:lvl1pPr>
          </a:lstStyle>
          <a:p>
            <a:fld id="{FF5D9735-8EFD-4351-87E1-C0F13FB7408A}" type="datetimeFigureOut">
              <a:rPr lang="en-US" smtClean="0"/>
              <a:pPr/>
              <a:t>2/11/2015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7" tIns="46639" rIns="93277" bIns="46639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5"/>
            <a:ext cx="5444490" cy="4472702"/>
          </a:xfrm>
          <a:prstGeom prst="rect">
            <a:avLst/>
          </a:prstGeom>
        </p:spPr>
        <p:txBody>
          <a:bodyPr vert="horz" lIns="93277" tIns="46639" rIns="93277" bIns="466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6967"/>
          </a:xfrm>
          <a:prstGeom prst="rect">
            <a:avLst/>
          </a:prstGeom>
        </p:spPr>
        <p:txBody>
          <a:bodyPr vert="horz" lIns="93277" tIns="46639" rIns="93277" bIns="46639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3277" tIns="46639" rIns="93277" bIns="46639" rtlCol="0" anchor="b"/>
          <a:lstStyle>
            <a:lvl1pPr algn="r">
              <a:defRPr sz="1200"/>
            </a:lvl1pPr>
          </a:lstStyle>
          <a:p>
            <a:fld id="{C9329C72-D0AB-4B60-959F-EFFF6F7771BD}" type="slidenum">
              <a:rPr lang="en-PH" smtClean="0"/>
              <a:pPr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8638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9C72-D0AB-4B60-959F-EFFF6F7771BD}" type="slidenum">
              <a:rPr lang="en-PH" smtClean="0"/>
              <a:pPr/>
              <a:t>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31408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4A4E-A1D3-40C1-A575-C8E2A7102CC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336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B67-F9D6-4359-A2A5-9BD1B1A13AC7}" type="slidenum">
              <a:rPr lang="en-PH" smtClean="0">
                <a:solidFill>
                  <a:prstClr val="black"/>
                </a:solidFill>
              </a:rPr>
              <a:pPr/>
              <a:t>17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22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B67-F9D6-4359-A2A5-9BD1B1A13AC7}" type="slidenum">
              <a:rPr lang="en-PH" smtClean="0">
                <a:solidFill>
                  <a:prstClr val="black"/>
                </a:solidFill>
              </a:rPr>
              <a:pPr/>
              <a:t>19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312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PH" dirty="0" smtClean="0"/>
              <a:t>This slide shows priority AEC measures for 2015.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PH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PH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Priority AEC Measures for 2015 virtually continues, deepens and expands further beyond 2015.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CAF7BF-AD38-401C-8464-10895AF26B33}" type="slidenum">
              <a:rPr lang="en-PH"/>
              <a:pPr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21263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Note that there are a number of possible ‘success stories” of policy actions that can be implemented by 2015 in the other AEC measures.  It is worth pressing hard to implement them by 2015.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806951-DCCB-4AC7-BD37-3EDD0FC7FC49}" type="slidenum">
              <a:rPr lang="en-PH"/>
              <a:pPr/>
              <a:t>21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681914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6247B-0E83-4DB5-8762-50A30E335983}" type="slidenum">
              <a:rPr lang="en-PH" smtClean="0"/>
              <a:pPr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777166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b="1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4451" y="9440863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F1EB6AB-D3F2-40F6-985A-9AB0EB36909B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708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9C72-D0AB-4B60-959F-EFFF6F7771BD}" type="slidenum">
              <a:rPr lang="en-PH" smtClean="0"/>
              <a:pPr/>
              <a:t>25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04350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899A6-1675-45F7-B60E-3299A9D0BB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833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	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8B67-F9D6-4359-A2A5-9BD1B1A13AC7}" type="slidenum">
              <a:rPr lang="en-PH" smtClean="0">
                <a:solidFill>
                  <a:prstClr val="black"/>
                </a:solidFill>
              </a:rPr>
              <a:pPr/>
              <a:t>27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01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3A841-671D-4711-ADC8-3B20901C1EEC}" type="slidenum">
              <a:rPr lang="en-PH" smtClean="0"/>
              <a:pPr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245714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PH" sz="2800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81DDB-8CEE-4073-8283-857AECC1303F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52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altLang="en-US" dirty="0" smtClean="0">
              <a:latin typeface="Times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3" indent="-2857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1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3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85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3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89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9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45AF75-F3E3-4433-998F-2F9CF1D87F6F}" type="slidenum">
              <a:rPr lang="en-US" altLang="en-US">
                <a:latin typeface="Times" panose="02020603050405020304" pitchFamily="18" charset="0"/>
              </a:rPr>
              <a:pPr/>
              <a:t>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01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B5DF08-89FD-467A-8A3A-3B6BE2E68F47}" type="slidenum">
              <a:rPr lang="en-PH"/>
              <a:pPr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99847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PH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7E8E44-1533-4C87-8DB4-878C41B4648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1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b="1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1EB6AB-D3F2-40F6-985A-9AB0EB36909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39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7FB436-F822-4F13-8D7D-287FD4934628}" type="slidenum">
              <a:rPr lang="ja-JP" altLang="en-US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6411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4A4E-A1D3-40C1-A575-C8E2A7102C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59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4A4E-A1D3-40C1-A575-C8E2A7102CC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37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ia.org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C9E1DE-586D-48DD-8807-7BCD2EDF351C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P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pic>
        <p:nvPicPr>
          <p:cNvPr id="13" name="図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"/>
            <a:ext cx="2133600" cy="10668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FEDC4-A7E8-4669-992B-E3FA3613CA4D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pic>
        <p:nvPicPr>
          <p:cNvPr id="7" name="図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980DB-D995-4D37-8D34-CCA9F68A54AE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pic>
        <p:nvPicPr>
          <p:cNvPr id="7" name="図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4" descr="eria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257800"/>
            <a:ext cx="1381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3352800" y="5867400"/>
            <a:ext cx="548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55A839"/>
                </a:solidFill>
                <a:latin typeface="Arial" pitchFamily="34" charset="0"/>
                <a:cs typeface="Arial" pitchFamily="34" charset="0"/>
              </a:rPr>
              <a:t>Economic Research Institute for ASEAN and East Asia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858000" y="6248400"/>
            <a:ext cx="157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89CA3"/>
                </a:solidFill>
                <a:hlinkClick r:id="rId3"/>
              </a:rPr>
              <a:t>www.eria.org</a:t>
            </a:r>
            <a:r>
              <a:rPr lang="en-US" b="1">
                <a:solidFill>
                  <a:srgbClr val="089CA3"/>
                </a:solidFill>
              </a:rPr>
              <a:t>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0CA16A8-D3D0-4F1B-B0DD-792B08DD28D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B244A-2E7B-4FED-B5A8-0CDB8206DE49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図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858A94-D0A3-4B4A-91ED-DE8916DF5EEC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9" name="図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28A6A-2CFA-481E-BA5F-9BE256FCDA88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図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0AA11B-1474-494A-A218-EFA9F8AE4841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pic>
        <p:nvPicPr>
          <p:cNvPr id="10" name="図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05426-87A8-436D-8FE3-55B734FCF56D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7" name="図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17B35C-9161-48EC-BEC8-3600CF202AF2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pic>
        <p:nvPicPr>
          <p:cNvPr id="5" name="図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67DFF9-C503-4F9A-AEE1-5FC4028E8F3F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pic>
        <p:nvPicPr>
          <p:cNvPr id="8" name="図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7E3CB0-7E1A-412D-B9E8-19F39DBD6B42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4" name="図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8197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35E521-4077-48DC-B8DB-E1FAD0A219E7}" type="datetime1">
              <a:rPr lang="en-US" smtClean="0"/>
              <a:pPr/>
              <a:t>2/11/2015</a:t>
            </a:fld>
            <a:endParaRPr lang="en-P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P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933235-17DF-4996-B654-39B36A7D6042}" type="slidenum">
              <a:rPr lang="en-PH" smtClean="0"/>
              <a:pPr/>
              <a:t>‹N°›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534400" cy="152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  <a:latin typeface="Calibri" panose="020F0502020204030204" pitchFamily="34" charset="0"/>
              </a:rPr>
              <a:t>ASEAN Economic Community – </a:t>
            </a:r>
            <a:r>
              <a:rPr lang="en-US" sz="2400" dirty="0" smtClean="0">
                <a:effectLst/>
                <a:latin typeface="Calibri" panose="020F0502020204030204" pitchFamily="34" charset="0"/>
              </a:rPr>
              <a:t>Perspectives from Cambodia, Lao PRD, Myanmar, and Viet Nam (CLMV)</a:t>
            </a:r>
            <a:endParaRPr lang="en-PH" sz="24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8686800" cy="213360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Sothea Oum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Calibri" panose="020F0502020204030204" pitchFamily="34" charset="0"/>
              </a:rPr>
              <a:t>Economist</a:t>
            </a:r>
          </a:p>
          <a:p>
            <a:r>
              <a:rPr lang="en-PH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Economic Research Institute for ASEAN and East Asia (ERIA)</a:t>
            </a:r>
          </a:p>
          <a:p>
            <a:endParaRPr lang="en-PH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P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IFRI-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Institut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Francais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Des Relations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Internationales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Paris, France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February 12, 2015</a:t>
            </a:r>
            <a:endParaRPr lang="en-P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図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"/>
            <a:ext cx="2133600" cy="10668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858000" y="990600"/>
            <a:ext cx="1190625" cy="4248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5000" y="990600"/>
            <a:ext cx="1190625" cy="4248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0" y="990600"/>
            <a:ext cx="1190625" cy="4248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29000" y="990600"/>
            <a:ext cx="1190625" cy="4248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0" y="990600"/>
            <a:ext cx="1190625" cy="4248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990600"/>
            <a:ext cx="1190625" cy="4248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48122" y="61119"/>
            <a:ext cx="6715125" cy="563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entury Gothic" pitchFamily="34" charset="0"/>
              </a:rPr>
              <a:t>Evolution of Single Windows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C72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CC2F34-CABF-487C-A381-8408E8E30894}" type="slidenum">
              <a:rPr lang="en-US"/>
              <a:pPr/>
              <a:t>10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838200"/>
            <a:ext cx="0" cy="44005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5238750"/>
            <a:ext cx="70104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V="1">
            <a:off x="-4191000" y="-2438400"/>
            <a:ext cx="11772900" cy="6916738"/>
          </a:xfrm>
          <a:prstGeom prst="arc">
            <a:avLst>
              <a:gd name="adj1" fmla="val 16200000"/>
              <a:gd name="adj2" fmla="val 2158659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SG">
              <a:cs typeface="Arial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1666875" y="4867275"/>
            <a:ext cx="171450" cy="1066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SG">
              <a:cs typeface="Arial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2809875" y="4867275"/>
            <a:ext cx="171450" cy="1066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SG">
              <a:cs typeface="Arial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3952875" y="4867275"/>
            <a:ext cx="171450" cy="1066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SG">
              <a:cs typeface="Arial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5095875" y="4867275"/>
            <a:ext cx="171450" cy="1066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SG">
              <a:cs typeface="Arial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6238875" y="4867275"/>
            <a:ext cx="171450" cy="1066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SG">
              <a:cs typeface="Arial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7381875" y="4867275"/>
            <a:ext cx="171450" cy="1066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SG">
              <a:cs typeface="Arial" charset="0"/>
            </a:endParaRPr>
          </a:p>
        </p:txBody>
      </p:sp>
      <p:sp>
        <p:nvSpPr>
          <p:cNvPr id="17428" name="TextBox 23"/>
          <p:cNvSpPr txBox="1">
            <a:spLocks noChangeArrowheads="1"/>
          </p:cNvSpPr>
          <p:nvPr/>
        </p:nvSpPr>
        <p:spPr bwMode="auto">
          <a:xfrm>
            <a:off x="152400" y="990600"/>
            <a:ext cx="1000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Business</a:t>
            </a:r>
          </a:p>
          <a:p>
            <a:r>
              <a:rPr lang="en-US" sz="1600" b="1"/>
              <a:t>value</a:t>
            </a:r>
          </a:p>
          <a:p>
            <a:r>
              <a:rPr lang="en-US" sz="1600" b="1"/>
              <a:t>chain</a:t>
            </a:r>
            <a:endParaRPr lang="en-SG" sz="1600" b="1"/>
          </a:p>
        </p:txBody>
      </p:sp>
      <p:sp>
        <p:nvSpPr>
          <p:cNvPr id="17429" name="TextBox 24"/>
          <p:cNvSpPr txBox="1">
            <a:spLocks noChangeArrowheads="1"/>
          </p:cNvSpPr>
          <p:nvPr/>
        </p:nvSpPr>
        <p:spPr bwMode="auto">
          <a:xfrm>
            <a:off x="6818313" y="4824413"/>
            <a:ext cx="1944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Integration scope</a:t>
            </a:r>
            <a:endParaRPr lang="en-SG" sz="1600" b="1"/>
          </a:p>
        </p:txBody>
      </p:sp>
      <p:sp>
        <p:nvSpPr>
          <p:cNvPr id="26" name="Oval 25"/>
          <p:cNvSpPr/>
          <p:nvPr/>
        </p:nvSpPr>
        <p:spPr>
          <a:xfrm>
            <a:off x="1600200" y="4364038"/>
            <a:ext cx="190500" cy="2079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81300" y="4287838"/>
            <a:ext cx="190500" cy="2079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62400" y="4059238"/>
            <a:ext cx="190500" cy="2079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05400" y="3678238"/>
            <a:ext cx="190500" cy="2079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3068638"/>
            <a:ext cx="190500" cy="2079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239000" y="1925638"/>
            <a:ext cx="190500" cy="2079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36" name="TextBox 31"/>
          <p:cNvSpPr txBox="1">
            <a:spLocks noChangeArrowheads="1"/>
          </p:cNvSpPr>
          <p:nvPr/>
        </p:nvSpPr>
        <p:spPr bwMode="auto">
          <a:xfrm>
            <a:off x="7010400" y="2371725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Regional / Global SW</a:t>
            </a:r>
            <a:endParaRPr lang="en-SG" sz="1400"/>
          </a:p>
        </p:txBody>
      </p:sp>
      <p:sp>
        <p:nvSpPr>
          <p:cNvPr id="17437" name="TextBox 32"/>
          <p:cNvSpPr txBox="1">
            <a:spLocks noChangeArrowheads="1"/>
          </p:cNvSpPr>
          <p:nvPr/>
        </p:nvSpPr>
        <p:spPr bwMode="auto">
          <a:xfrm>
            <a:off x="5638800" y="3514725"/>
            <a:ext cx="143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National SW with all OGAs</a:t>
            </a:r>
            <a:endParaRPr lang="en-SG" sz="1400"/>
          </a:p>
        </p:txBody>
      </p:sp>
      <p:sp>
        <p:nvSpPr>
          <p:cNvPr id="17438" name="TextBox 33"/>
          <p:cNvSpPr txBox="1">
            <a:spLocks noChangeArrowheads="1"/>
          </p:cNvSpPr>
          <p:nvPr/>
        </p:nvSpPr>
        <p:spPr bwMode="auto">
          <a:xfrm>
            <a:off x="4495800" y="3895725"/>
            <a:ext cx="14303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Customs</a:t>
            </a:r>
          </a:p>
          <a:p>
            <a:pPr algn="ctr"/>
            <a:r>
              <a:rPr lang="en-US" sz="1400"/>
              <a:t>Single</a:t>
            </a:r>
          </a:p>
          <a:p>
            <a:pPr algn="ctr"/>
            <a:r>
              <a:rPr lang="en-US" sz="1400"/>
              <a:t>Window</a:t>
            </a:r>
            <a:endParaRPr lang="en-SG" sz="1400"/>
          </a:p>
        </p:txBody>
      </p:sp>
      <p:sp>
        <p:nvSpPr>
          <p:cNvPr id="17439" name="TextBox 34"/>
          <p:cNvSpPr txBox="1">
            <a:spLocks noChangeArrowheads="1"/>
          </p:cNvSpPr>
          <p:nvPr/>
        </p:nvSpPr>
        <p:spPr bwMode="auto">
          <a:xfrm>
            <a:off x="3352800" y="4267200"/>
            <a:ext cx="143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Trade</a:t>
            </a:r>
          </a:p>
          <a:p>
            <a:pPr algn="ctr"/>
            <a:r>
              <a:rPr lang="en-US" sz="1400" dirty="0"/>
              <a:t>EDI / VAN</a:t>
            </a:r>
            <a:endParaRPr lang="en-SG" sz="1400" dirty="0"/>
          </a:p>
        </p:txBody>
      </p:sp>
      <p:sp>
        <p:nvSpPr>
          <p:cNvPr id="17440" name="TextBox 35"/>
          <p:cNvSpPr txBox="1">
            <a:spLocks noChangeArrowheads="1"/>
          </p:cNvSpPr>
          <p:nvPr/>
        </p:nvSpPr>
        <p:spPr bwMode="auto">
          <a:xfrm>
            <a:off x="2151063" y="4505325"/>
            <a:ext cx="1430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Tradepoint</a:t>
            </a:r>
          </a:p>
          <a:p>
            <a:pPr algn="ctr"/>
            <a:r>
              <a:rPr lang="en-US" sz="1400"/>
              <a:t>Portals</a:t>
            </a:r>
            <a:endParaRPr lang="en-SG" sz="1400"/>
          </a:p>
        </p:txBody>
      </p:sp>
      <p:sp>
        <p:nvSpPr>
          <p:cNvPr id="17441" name="TextBox 36"/>
          <p:cNvSpPr txBox="1">
            <a:spLocks noChangeArrowheads="1"/>
          </p:cNvSpPr>
          <p:nvPr/>
        </p:nvSpPr>
        <p:spPr bwMode="auto">
          <a:xfrm>
            <a:off x="1219200" y="4572000"/>
            <a:ext cx="973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Customs</a:t>
            </a:r>
          </a:p>
          <a:p>
            <a:pPr algn="ctr"/>
            <a:r>
              <a:rPr lang="en-US" sz="1400"/>
              <a:t>System</a:t>
            </a:r>
            <a:endParaRPr lang="en-SG" sz="1400"/>
          </a:p>
        </p:txBody>
      </p:sp>
      <p:sp>
        <p:nvSpPr>
          <p:cNvPr id="17442" name="TextBox 38"/>
          <p:cNvSpPr txBox="1">
            <a:spLocks noChangeArrowheads="1"/>
          </p:cNvSpPr>
          <p:nvPr/>
        </p:nvSpPr>
        <p:spPr bwMode="auto">
          <a:xfrm>
            <a:off x="1143000" y="5562600"/>
            <a:ext cx="1201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Customs Automation Era</a:t>
            </a:r>
            <a:endParaRPr lang="en-SG" sz="1200"/>
          </a:p>
        </p:txBody>
      </p:sp>
      <p:sp>
        <p:nvSpPr>
          <p:cNvPr id="17443" name="TextBox 39"/>
          <p:cNvSpPr txBox="1">
            <a:spLocks noChangeArrowheads="1"/>
          </p:cNvSpPr>
          <p:nvPr/>
        </p:nvSpPr>
        <p:spPr bwMode="auto">
          <a:xfrm>
            <a:off x="2303463" y="5562600"/>
            <a:ext cx="1201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Start of</a:t>
            </a:r>
          </a:p>
          <a:p>
            <a:pPr algn="ctr"/>
            <a:r>
              <a:rPr lang="en-US" sz="1200"/>
              <a:t>Trade Information</a:t>
            </a:r>
            <a:endParaRPr lang="en-SG" sz="1200"/>
          </a:p>
        </p:txBody>
      </p:sp>
      <p:sp>
        <p:nvSpPr>
          <p:cNvPr id="17444" name="TextBox 40"/>
          <p:cNvSpPr txBox="1">
            <a:spLocks noChangeArrowheads="1"/>
          </p:cNvSpPr>
          <p:nvPr/>
        </p:nvSpPr>
        <p:spPr bwMode="auto">
          <a:xfrm>
            <a:off x="3446463" y="5562600"/>
            <a:ext cx="12017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Start of</a:t>
            </a:r>
          </a:p>
          <a:p>
            <a:pPr algn="ctr"/>
            <a:r>
              <a:rPr lang="en-US" sz="1200"/>
              <a:t>Trade</a:t>
            </a:r>
          </a:p>
          <a:p>
            <a:pPr algn="ctr"/>
            <a:r>
              <a:rPr lang="en-US" sz="1200"/>
              <a:t>Information</a:t>
            </a:r>
          </a:p>
          <a:p>
            <a:pPr algn="ctr"/>
            <a:r>
              <a:rPr lang="en-US" sz="1200"/>
              <a:t>Exchanges</a:t>
            </a:r>
            <a:endParaRPr lang="en-SG" sz="1200"/>
          </a:p>
        </p:txBody>
      </p:sp>
      <p:sp>
        <p:nvSpPr>
          <p:cNvPr id="17445" name="TextBox 41"/>
          <p:cNvSpPr txBox="1">
            <a:spLocks noChangeArrowheads="1"/>
          </p:cNvSpPr>
          <p:nvPr/>
        </p:nvSpPr>
        <p:spPr bwMode="auto">
          <a:xfrm>
            <a:off x="4648200" y="5562600"/>
            <a:ext cx="1201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Limited</a:t>
            </a:r>
          </a:p>
          <a:p>
            <a:pPr algn="ctr"/>
            <a:r>
              <a:rPr lang="en-US" sz="1200"/>
              <a:t>B2G</a:t>
            </a:r>
            <a:endParaRPr lang="en-SG" sz="1200"/>
          </a:p>
        </p:txBody>
      </p:sp>
      <p:sp>
        <p:nvSpPr>
          <p:cNvPr id="17446" name="TextBox 42"/>
          <p:cNvSpPr txBox="1">
            <a:spLocks noChangeArrowheads="1"/>
          </p:cNvSpPr>
          <p:nvPr/>
        </p:nvSpPr>
        <p:spPr bwMode="auto">
          <a:xfrm>
            <a:off x="5732463" y="5562600"/>
            <a:ext cx="1277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Nationwide</a:t>
            </a:r>
          </a:p>
          <a:p>
            <a:pPr algn="ctr"/>
            <a:r>
              <a:rPr lang="en-US" sz="1200" dirty="0"/>
              <a:t>Single Window</a:t>
            </a:r>
          </a:p>
          <a:p>
            <a:pPr algn="ctr"/>
            <a:r>
              <a:rPr lang="en-US" sz="1200" dirty="0"/>
              <a:t>B2G / G2G</a:t>
            </a:r>
            <a:endParaRPr lang="en-SG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26138" y="1981200"/>
            <a:ext cx="1160462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8" name="TextBox 7"/>
          <p:cNvSpPr txBox="1">
            <a:spLocks noChangeArrowheads="1"/>
          </p:cNvSpPr>
          <p:nvPr/>
        </p:nvSpPr>
        <p:spPr bwMode="auto">
          <a:xfrm>
            <a:off x="3159125" y="1752600"/>
            <a:ext cx="263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ASEAN Single Window</a:t>
            </a:r>
            <a:endParaRPr lang="en-SG" b="1" dirty="0">
              <a:solidFill>
                <a:srgbClr val="C00000"/>
              </a:solidFill>
            </a:endParaRPr>
          </a:p>
        </p:txBody>
      </p:sp>
      <p:sp>
        <p:nvSpPr>
          <p:cNvPr id="17449" name="TextBox 37"/>
          <p:cNvSpPr txBox="1">
            <a:spLocks noChangeArrowheads="1"/>
          </p:cNvSpPr>
          <p:nvPr/>
        </p:nvSpPr>
        <p:spPr bwMode="auto">
          <a:xfrm>
            <a:off x="1981200" y="2895600"/>
            <a:ext cx="291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National Single Windows</a:t>
            </a:r>
            <a:endParaRPr lang="en-SG" b="1">
              <a:solidFill>
                <a:srgbClr val="C0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953000" y="3124200"/>
            <a:ext cx="1160463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51" name="TextBox 44"/>
          <p:cNvSpPr txBox="1">
            <a:spLocks noChangeArrowheads="1"/>
          </p:cNvSpPr>
          <p:nvPr/>
        </p:nvSpPr>
        <p:spPr bwMode="auto">
          <a:xfrm>
            <a:off x="6875463" y="5562600"/>
            <a:ext cx="1277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N2N</a:t>
            </a:r>
            <a:endParaRPr lang="en-SG" sz="1200"/>
          </a:p>
        </p:txBody>
      </p:sp>
      <p:sp>
        <p:nvSpPr>
          <p:cNvPr id="17452" name="TextBox 52"/>
          <p:cNvSpPr txBox="1">
            <a:spLocks noChangeArrowheads="1"/>
          </p:cNvSpPr>
          <p:nvPr/>
        </p:nvSpPr>
        <p:spPr bwMode="auto">
          <a:xfrm>
            <a:off x="152400" y="6400800"/>
            <a:ext cx="731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898989"/>
                </a:solidFill>
              </a:rPr>
              <a:t>Source: UNECE – Ten Years of Single Window Implementation (Jonathan </a:t>
            </a:r>
            <a:r>
              <a:rPr lang="en-US" sz="1200" i="1" dirty="0" err="1">
                <a:solidFill>
                  <a:srgbClr val="898989"/>
                </a:solidFill>
              </a:rPr>
              <a:t>Koh</a:t>
            </a:r>
            <a:r>
              <a:rPr lang="en-US" sz="1200" i="1" dirty="0">
                <a:solidFill>
                  <a:srgbClr val="898989"/>
                </a:solidFill>
              </a:rPr>
              <a:t> Tat </a:t>
            </a:r>
            <a:r>
              <a:rPr lang="en-US" sz="1200" i="1" dirty="0" err="1">
                <a:solidFill>
                  <a:srgbClr val="898989"/>
                </a:solidFill>
              </a:rPr>
              <a:t>Tsen</a:t>
            </a:r>
            <a:r>
              <a:rPr lang="en-US" sz="1200" i="1" dirty="0">
                <a:solidFill>
                  <a:srgbClr val="898989"/>
                </a:solidFill>
              </a:rPr>
              <a:t>)</a:t>
            </a:r>
            <a:endParaRPr lang="en-SG" sz="1200" i="1" dirty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70138" y="3962400"/>
            <a:ext cx="906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Lao PDR</a:t>
            </a:r>
            <a:endParaRPr lang="en-SG" sz="14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191000" y="3578225"/>
            <a:ext cx="925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Vietnam</a:t>
            </a:r>
            <a:endParaRPr lang="en-SG" sz="140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066925" y="2514600"/>
            <a:ext cx="4714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Indonesia, Malaysia, Philippines, Singapore, Thailand</a:t>
            </a:r>
            <a:endParaRPr lang="en-SG" sz="140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038600" y="3273425"/>
            <a:ext cx="177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Brunei Darussalam</a:t>
            </a:r>
            <a:endParaRPr lang="en-SG" sz="140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143000" y="3819525"/>
            <a:ext cx="9861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Myanmar</a:t>
            </a:r>
            <a:endParaRPr lang="en-SG" sz="14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831445" y="3368873"/>
            <a:ext cx="10615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Cambodia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22" y="533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Services Liberalization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610600" cy="213359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alibri" panose="020F0502020204030204" pitchFamily="34" charset="0"/>
              </a:rPr>
              <a:t>ASEAN has increased sectoral coverage of by adopting new packages every another year. </a:t>
            </a:r>
          </a:p>
          <a:p>
            <a:pPr algn="just"/>
            <a:r>
              <a:rPr lang="en-US" sz="2400" dirty="0" smtClean="0">
                <a:latin typeface="Calibri" panose="020F0502020204030204" pitchFamily="34" charset="0"/>
              </a:rPr>
              <a:t>With the 9</a:t>
            </a:r>
            <a:r>
              <a:rPr lang="en-US" sz="2400" baseline="30000" dirty="0" smtClean="0">
                <a:latin typeface="Calibri" panose="020F0502020204030204" pitchFamily="34" charset="0"/>
              </a:rPr>
              <a:t>th</a:t>
            </a:r>
            <a:r>
              <a:rPr lang="en-US" sz="2400" dirty="0" smtClean="0">
                <a:latin typeface="Calibri" panose="020F0502020204030204" pitchFamily="34" charset="0"/>
              </a:rPr>
              <a:t> package, it reaches 104 sectors (out of 128). </a:t>
            </a:r>
          </a:p>
          <a:p>
            <a:pPr algn="just"/>
            <a:r>
              <a:rPr lang="en-US" sz="2400" dirty="0" smtClean="0">
                <a:latin typeface="Calibri" panose="020F0502020204030204" pitchFamily="34" charset="0"/>
              </a:rPr>
              <a:t>Mode 4 is covered in the new MNP Agreement.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5424" y="6172200"/>
            <a:ext cx="2133600" cy="476250"/>
          </a:xfrm>
        </p:spPr>
        <p:txBody>
          <a:bodyPr/>
          <a:lstStyle/>
          <a:p>
            <a:fld id="{2030D3B2-ECD4-4368-A335-79BC64D27269}" type="slidenum">
              <a:rPr lang="es-ES" altLang="en-US" smtClean="0">
                <a:latin typeface="Calibri" panose="020F0502020204030204" pitchFamily="34" charset="0"/>
              </a:rPr>
              <a:pPr/>
              <a:t>12</a:t>
            </a:fld>
            <a:endParaRPr lang="es-ES" altLang="en-US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22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55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47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Free Movements of Professionals  by 2015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CE50-756A-4E8F-B792-E7B4992C4E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371601"/>
            <a:ext cx="8077200" cy="4495799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Engineering 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Services (signed December, 2005)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Nursing Services (signed December, 2006)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Architectural Services (signed November 2007)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Surveying Qualifications (signed November 2007)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Accountancy services (signed February 2009)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Dental Practitioners (signed February 2009)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Medical Practitioners (signed February 2009)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ASEAN Agreement on Movement of Natural Persons (signed November 19,2012) – Business visitors, intra-corporate transferees, contractual service supplier)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6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215" y="990599"/>
            <a:ext cx="8628186" cy="51054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CE50-756A-4E8F-B792-E7B4992C4E44}" type="slidenum">
              <a:rPr lang="en-US" smtClean="0">
                <a:latin typeface="Garamond" panose="02020404030301010803" pitchFamily="18" charset="0"/>
              </a:rPr>
              <a:pPr/>
              <a:t>14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31" y="6136052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Source: ASEAN Secretariat (2014)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844" y="1990492"/>
            <a:ext cx="1049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anose="020F0502020204030204" pitchFamily="34" charset="0"/>
              </a:rPr>
              <a:t>759 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3758" y="1756654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1,225 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0632" y="1164773"/>
            <a:ext cx="1752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anose="020F0502020204030204" pitchFamily="34" charset="0"/>
              </a:rPr>
              <a:t>2,512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215" y="458342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anose="020F0502020204030204" pitchFamily="34" charset="0"/>
              </a:rPr>
              <a:t>22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4337206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anose="020F0502020204030204" pitchFamily="34" charset="0"/>
              </a:rPr>
              <a:t>43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599" y="3642719"/>
            <a:ext cx="688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anose="020F0502020204030204" pitchFamily="34" charset="0"/>
              </a:rPr>
              <a:t>122 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430" y="381000"/>
            <a:ext cx="4934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ASEAN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Progress and EU Position  </a:t>
            </a:r>
            <a:endParaRPr lang="en-PH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CE50-756A-4E8F-B792-E7B4992C4E44}" type="slidenum">
              <a:rPr lang="en-US" smtClean="0">
                <a:latin typeface="Garamond" panose="02020404030301010803" pitchFamily="18" charset="0"/>
              </a:rPr>
              <a:pPr/>
              <a:t>15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31" y="6136052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Source: ASEAN Secretariat (2014) and UNTACD (2012)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430" y="381000"/>
            <a:ext cx="4934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EU Position in the CLMV Countries  </a:t>
            </a:r>
            <a:endParaRPr lang="en-PH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50253"/>
            <a:ext cx="8458200" cy="50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4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CE50-756A-4E8F-B792-E7B4992C4E44}" type="slidenum">
              <a:rPr lang="en-US" smtClean="0">
                <a:latin typeface="Garamond" panose="02020404030301010803" pitchFamily="18" charset="0"/>
              </a:rPr>
              <a:pPr/>
              <a:t>16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31" y="6136052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Source: IMF and ASEAN Secretariat (2014)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81000"/>
            <a:ext cx="467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ASEAN Progress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PH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582" y="842665"/>
            <a:ext cx="8894835" cy="52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8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43000"/>
            <a:ext cx="85344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671098098"/>
              </p:ext>
            </p:extLst>
          </p:nvPr>
        </p:nvGraphicFramePr>
        <p:xfrm>
          <a:off x="533400" y="1143000"/>
          <a:ext cx="5181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0" y="1447800"/>
            <a:ext cx="26101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ASEAN - 7 Poverty Rate: </a:t>
            </a:r>
          </a:p>
          <a:p>
            <a:pPr lvl="1"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 1990:  	45%</a:t>
            </a:r>
          </a:p>
          <a:p>
            <a:pPr lvl="1"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 2010:  	14% </a:t>
            </a:r>
          </a:p>
          <a:p>
            <a:pPr lvl="1"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 (15.6%  </a:t>
            </a:r>
            <a:r>
              <a:rPr lang="en-PH" sz="1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incl</a:t>
            </a:r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  Myanmar)</a:t>
            </a:r>
          </a:p>
          <a:p>
            <a:pPr lvl="1" defTabSz="457200"/>
            <a:endParaRPr lang="en-PH" sz="1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defTabSz="457200"/>
            <a:endParaRPr lang="en-PH" sz="1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defTabSz="457200"/>
            <a:endParaRPr lang="en-PH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ASEAN - 7 Poverty Gap:</a:t>
            </a:r>
          </a:p>
          <a:p>
            <a:pPr lvl="1"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1990:	14%</a:t>
            </a:r>
          </a:p>
          <a:p>
            <a:pPr lvl="1"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2010:	  3%</a:t>
            </a:r>
          </a:p>
          <a:p>
            <a:pPr lvl="1" defTabSz="457200"/>
            <a:endParaRPr lang="en-PH" sz="1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defTabSz="457200"/>
            <a:endParaRPr lang="en-PH" sz="1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defTabSz="457200"/>
            <a:endParaRPr lang="en-PH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ASEAN Middle Class:</a:t>
            </a:r>
          </a:p>
          <a:p>
            <a:pPr lvl="1"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1990:	15% (11%)</a:t>
            </a:r>
          </a:p>
          <a:p>
            <a:pPr lvl="1"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2010:	37% (28%)</a:t>
            </a:r>
          </a:p>
          <a:p>
            <a:pPr lvl="1" defTabSz="457200"/>
            <a:endParaRPr lang="en-PH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ASEAN 3</a:t>
            </a:r>
            <a:r>
              <a:rPr lang="en-PH" sz="1400" b="1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rd</a:t>
            </a:r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 largest EA economy</a:t>
            </a:r>
          </a:p>
          <a:p>
            <a:pPr defTabSz="457200"/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ASEAN 3</a:t>
            </a:r>
            <a:r>
              <a:rPr lang="en-PH" sz="1400" b="1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rd</a:t>
            </a:r>
            <a:r>
              <a:rPr lang="en-PH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 most populous in world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467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ASEAN Progress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PH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791200" y="1524000"/>
            <a:ext cx="304800" cy="228600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791200" y="3200400"/>
            <a:ext cx="304800" cy="228600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791200" y="4419600"/>
            <a:ext cx="304800" cy="228600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3235-17DF-4996-B654-39B36A7D6042}" type="slidenum">
              <a:rPr lang="en-PH" smtClean="0">
                <a:latin typeface="Calibri" panose="020F0502020204030204" pitchFamily="34" charset="0"/>
              </a:rPr>
              <a:pPr/>
              <a:t>17</a:t>
            </a:fld>
            <a:endParaRPr lang="en-P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72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686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PH" sz="3600" dirty="0" smtClean="0">
                <a:latin typeface="Calibri" panose="020F0502020204030204" pitchFamily="34" charset="0"/>
              </a:rPr>
              <a:t>3. Key Challenges and Ways Forward</a:t>
            </a:r>
            <a:endParaRPr lang="en-PH" sz="3600" dirty="0">
              <a:latin typeface="Calibri" panose="020F0502020204030204" pitchFamily="34" charset="0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/>
            <a:r>
              <a:rPr lang="en-PH" sz="2500" dirty="0" smtClean="0">
                <a:latin typeface="Calibri" panose="020F0502020204030204" pitchFamily="34" charset="0"/>
              </a:rPr>
              <a:t>Overall: Completion of Core AEC Measures, Hard and Soft Infrastructure, SME Development, Domestic Reforms</a:t>
            </a:r>
          </a:p>
        </p:txBody>
      </p:sp>
    </p:spTree>
    <p:extLst>
      <p:ext uri="{BB962C8B-B14F-4D97-AF65-F5344CB8AC3E}">
        <p14:creationId xmlns:p14="http://schemas.microsoft.com/office/powerpoint/2010/main" xmlns="" val="9831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381000"/>
            <a:ext cx="67818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Challenges: Present and Future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40931485"/>
              </p:ext>
            </p:extLst>
          </p:nvPr>
        </p:nvGraphicFramePr>
        <p:xfrm>
          <a:off x="1447800" y="1295400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533400" y="1524000"/>
            <a:ext cx="685800" cy="6858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2800" b="1" dirty="0" smtClean="0">
                <a:latin typeface="Calibri" panose="020F0502020204030204" pitchFamily="34" charset="0"/>
              </a:rPr>
              <a:t>1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2438400"/>
            <a:ext cx="685800" cy="6858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2800" b="1" dirty="0" smtClean="0">
                <a:latin typeface="Calibri" panose="020F0502020204030204" pitchFamily="34" charset="0"/>
              </a:rPr>
              <a:t>2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" y="3276600"/>
            <a:ext cx="685800" cy="6858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2800" b="1" dirty="0" smtClean="0">
                <a:latin typeface="Calibri" panose="020F0502020204030204" pitchFamily="34" charset="0"/>
              </a:rPr>
              <a:t>3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4267200"/>
            <a:ext cx="685800" cy="6858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2800" b="1" dirty="0" smtClean="0">
                <a:latin typeface="Calibri" panose="020F0502020204030204" pitchFamily="34" charset="0"/>
              </a:rPr>
              <a:t>4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5257800"/>
            <a:ext cx="685800" cy="6858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2800" b="1" dirty="0" smtClean="0">
                <a:latin typeface="Calibri" panose="020F0502020204030204" pitchFamily="34" charset="0"/>
              </a:rPr>
              <a:t>5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3235-17DF-4996-B654-39B36A7D6042}" type="slidenum">
              <a:rPr lang="en-PH" smtClean="0">
                <a:latin typeface="Calibri" panose="020F0502020204030204" pitchFamily="34" charset="0"/>
              </a:rPr>
              <a:pPr/>
              <a:t>19</a:t>
            </a:fld>
            <a:endParaRPr lang="en-P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80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Contents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ASEAN Economic integration – ASEAN Economic Community (AEC)</a:t>
            </a:r>
          </a:p>
          <a:p>
            <a:pPr marL="624078" indent="-514350">
              <a:buFont typeface="+mj-lt"/>
              <a:buAutoNum type="arabicPeriod"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AEC Measures and Implementation – Emphases on the CLMV Countries</a:t>
            </a:r>
          </a:p>
          <a:p>
            <a:pPr marL="624078" indent="-514350">
              <a:buFont typeface="+mj-lt"/>
              <a:buAutoNum type="arabicPeriod"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Challenges and Ways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507FDB5-9F33-4A2E-900F-A23A27EC3B7A}" type="slidenum">
              <a:rPr lang="en-US" smtClean="0"/>
              <a:pPr algn="r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0" y="38100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ENSURE IMPLEMENTATION OF  </a:t>
            </a:r>
            <a:r>
              <a:rPr lang="en-US" sz="32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sz="3200" dirty="0" smtClean="0">
                <a:effectLst/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Priority AEC Measures for 2015: AEC Measures with heaviest burden for AEC 2015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752600"/>
            <a:ext cx="1981200" cy="536905"/>
          </a:xfr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Rationale:</a:t>
            </a:r>
          </a:p>
          <a:p>
            <a:pPr eaLnBrk="1" hangingPunct="1">
              <a:spcBef>
                <a:spcPct val="0"/>
              </a:spcBef>
            </a:pPr>
            <a:endParaRPr lang="en-US" sz="2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endParaRPr lang="en-US" sz="2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38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0B6BD-082F-46ED-8DB8-FED69AE83C10}" type="slidenum">
              <a:rPr lang="en-PH">
                <a:latin typeface="Calibri" panose="020F0502020204030204" pitchFamily="34" charset="0"/>
              </a:rPr>
              <a:pPr/>
              <a:t>20</a:t>
            </a:fld>
            <a:endParaRPr lang="en-PH">
              <a:latin typeface="Calibri" panose="020F050202020403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657600" y="2438400"/>
            <a:ext cx="1185863" cy="1905000"/>
          </a:xfrm>
          <a:prstGeom prst="rightBrace">
            <a:avLst>
              <a:gd name="adj1" fmla="val 8333"/>
              <a:gd name="adj2" fmla="val 3221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4953000" y="2743200"/>
            <a:ext cx="342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 i="1">
                <a:solidFill>
                  <a:srgbClr val="000066"/>
                </a:solidFill>
                <a:latin typeface="Calibri" panose="020F0502020204030204" pitchFamily="34" charset="0"/>
              </a:rPr>
              <a:t>Central and foundational elements  </a:t>
            </a:r>
            <a:r>
              <a:rPr lang="en-PH" sz="1400">
                <a:solidFill>
                  <a:srgbClr val="000066"/>
                </a:solidFill>
                <a:latin typeface="Calibri" panose="020F0502020204030204" pitchFamily="34" charset="0"/>
              </a:rPr>
              <a:t>of ASEAN economic integration and connectivity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657600" y="4597400"/>
            <a:ext cx="1295400" cy="58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5029200" y="4657725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dirty="0">
                <a:solidFill>
                  <a:srgbClr val="000066"/>
                </a:solidFill>
                <a:latin typeface="Calibri" panose="020F0502020204030204" pitchFamily="34" charset="0"/>
              </a:rPr>
              <a:t>Leaders’ initiatives for equitable development</a:t>
            </a: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5029200" y="5343525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>
                <a:solidFill>
                  <a:srgbClr val="000066"/>
                </a:solidFill>
                <a:latin typeface="Calibri" panose="020F0502020204030204" pitchFamily="34" charset="0"/>
              </a:rPr>
              <a:t>“Open regionalism”. ASEAN benefits more from East Asia integration</a:t>
            </a:r>
            <a:endParaRPr lang="en-US" sz="140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657600" y="5562600"/>
            <a:ext cx="1219200" cy="96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362200"/>
            <a:ext cx="28956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Tariffs </a:t>
            </a:r>
            <a:r>
              <a:rPr lang="en-US" sz="1600" b="1" i="1" dirty="0">
                <a:latin typeface="Calibri" panose="020F0502020204030204" pitchFamily="34" charset="0"/>
              </a:rPr>
              <a:t>(almost done)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NTMs/NTBs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Trade Facilitation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Services Liberalization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Investment Liberalization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Investment Facilitation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Transport Facilitation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4641850"/>
            <a:ext cx="2895600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IAI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SMEs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5453063"/>
            <a:ext cx="28956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Calibri" panose="020F0502020204030204" pitchFamily="34" charset="0"/>
              </a:rPr>
              <a:t>RCEP </a:t>
            </a:r>
            <a:r>
              <a:rPr lang="en-US" sz="1600" b="1" i="1" dirty="0">
                <a:latin typeface="Calibri" panose="020F0502020204030204" pitchFamily="34" charset="0"/>
              </a:rPr>
              <a:t>(negotiations)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1676400"/>
            <a:ext cx="29718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Priority  AEC Measures for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954431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781800" cy="8382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ENSURE “SUCCESS STORIES”  </a:t>
            </a:r>
            <a:r>
              <a:rPr lang="en-US" sz="32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sz="3200" dirty="0" smtClean="0">
                <a:effectLst/>
                <a:latin typeface="Calibri" panose="020F0502020204030204" pitchFamily="34" charset="0"/>
              </a:rPr>
            </a:br>
            <a:r>
              <a:rPr lang="en-US" sz="24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In</a:t>
            </a:r>
            <a:r>
              <a:rPr lang="en-US" sz="24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AEC Measures Mainly for Beyond 2015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2057399"/>
            <a:ext cx="3746310" cy="533401"/>
          </a:xfr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Possible “Success Stories” by 2015</a:t>
            </a:r>
          </a:p>
          <a:p>
            <a:pPr eaLnBrk="1" hangingPunct="1">
              <a:spcBef>
                <a:spcPct val="0"/>
              </a:spcBef>
            </a:pPr>
            <a:endParaRPr lang="en-US" sz="2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endParaRPr lang="en-US" sz="2200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637580" y="3390394"/>
            <a:ext cx="1185863" cy="1905000"/>
          </a:xfrm>
          <a:prstGeom prst="rightBrace">
            <a:avLst>
              <a:gd name="adj1" fmla="val 8333"/>
              <a:gd name="adj2" fmla="val 3221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4953000" y="3065622"/>
            <a:ext cx="374631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PH" sz="1600" b="1" dirty="0">
                <a:solidFill>
                  <a:srgbClr val="000066"/>
                </a:solidFill>
                <a:latin typeface="Calibri" panose="020F0502020204030204" pitchFamily="34" charset="0"/>
                <a:cs typeface="Arial" charset="0"/>
              </a:rPr>
              <a:t>MRAs on engineering services, and architectural  services</a:t>
            </a:r>
          </a:p>
          <a:p>
            <a:pPr algn="just">
              <a:buFont typeface="Arial" charset="0"/>
              <a:buChar char="•"/>
            </a:pPr>
            <a:r>
              <a:rPr lang="en-PH" sz="1600" b="1" dirty="0">
                <a:solidFill>
                  <a:srgbClr val="000066"/>
                </a:solidFill>
                <a:latin typeface="Calibri" panose="020F0502020204030204" pitchFamily="34" charset="0"/>
                <a:cs typeface="Arial" charset="0"/>
              </a:rPr>
              <a:t> MRAs in electronic and electrical equipment (EEE)and in pharmaceuticals</a:t>
            </a:r>
          </a:p>
          <a:p>
            <a:pPr algn="just">
              <a:buFont typeface="Arial" charset="0"/>
              <a:buChar char="•"/>
            </a:pPr>
            <a:r>
              <a:rPr lang="en-PH" sz="1600" b="1" dirty="0">
                <a:solidFill>
                  <a:srgbClr val="000066"/>
                </a:solidFill>
                <a:latin typeface="Calibri" panose="020F0502020204030204" pitchFamily="34" charset="0"/>
                <a:cs typeface="Arial" charset="0"/>
              </a:rPr>
              <a:t> Agreement on harmonized technical requirements in EEE</a:t>
            </a:r>
          </a:p>
          <a:p>
            <a:pPr algn="just">
              <a:buFont typeface="Arial" charset="0"/>
              <a:buChar char="•"/>
            </a:pPr>
            <a:r>
              <a:rPr lang="en-PH" sz="1600" b="1" dirty="0">
                <a:solidFill>
                  <a:srgbClr val="000066"/>
                </a:solidFill>
                <a:latin typeface="Calibri" panose="020F0502020204030204" pitchFamily="34" charset="0"/>
                <a:cs typeface="Arial" charset="0"/>
              </a:rPr>
              <a:t> ASEAN regional guidelines on competition policy</a:t>
            </a:r>
          </a:p>
          <a:p>
            <a:pPr algn="just">
              <a:buFont typeface="Arial" charset="0"/>
              <a:buChar char="•"/>
            </a:pPr>
            <a:r>
              <a:rPr lang="en-PH" sz="1600" b="1" dirty="0">
                <a:solidFill>
                  <a:srgbClr val="000066"/>
                </a:solidFill>
                <a:latin typeface="Calibri" panose="020F0502020204030204" pitchFamily="34" charset="0"/>
                <a:cs typeface="Arial" charset="0"/>
              </a:rPr>
              <a:t> Many cooperation  initiatives on agriculture, food and forestry</a:t>
            </a:r>
            <a:endParaRPr lang="en-PH" sz="1600" dirty="0">
              <a:solidFill>
                <a:srgbClr val="000066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9" y="2819400"/>
            <a:ext cx="3167063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Standards and Conformance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MRAs on Professional Services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Financial integration and market access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Competition Policy and Consumer Protection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IPR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Energy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ICT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Agriculture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Taxation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2057400"/>
            <a:ext cx="3200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AEC Measures for  mainly Beyond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0548703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143000"/>
            <a:ext cx="85344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9247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390632"/>
            <a:ext cx="695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 smtClean="0">
                <a:latin typeface="Calibri" panose="020F0502020204030204" pitchFamily="34" charset="0"/>
                <a:cs typeface="Arial" pitchFamily="34" charset="0"/>
              </a:rPr>
              <a:t>Mixed Record on Income Inequality</a:t>
            </a:r>
            <a:endParaRPr lang="en-PH" sz="24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3235-17DF-4996-B654-39B36A7D6042}" type="slidenum">
              <a:rPr lang="en-PH" smtClean="0">
                <a:latin typeface="Calibri" panose="020F0502020204030204" pitchFamily="34" charset="0"/>
              </a:rPr>
              <a:pPr/>
              <a:t>22</a:t>
            </a:fld>
            <a:endParaRPr lang="en-P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28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46185" y="243544"/>
            <a:ext cx="7678615" cy="404844"/>
          </a:xfrm>
        </p:spPr>
        <p:txBody>
          <a:bodyPr bIns="45720" anchor="ctr">
            <a:normAutofit fontScale="90000"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Challenges: Improve Competitiveness</a:t>
            </a:r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5138512"/>
            <a:ext cx="85343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Wide gaps between global best performers (Singapore, Malaysia) and poor ones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(Cambodia, Lao, Myanmar)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lvl="0" indent="-285750" algn="just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Mixed improvements in Competitiveness and Business environment, setbacks in logistics and Innovation Indices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7CF0AC-A47D-4E6D-9ECE-F41C326CF88F}" type="slidenum">
              <a:rPr lang="en-GB" altLang="en-US" smtClean="0">
                <a:latin typeface="Calibri" panose="020F0502020204030204" pitchFamily="34" charset="0"/>
              </a:rPr>
              <a:pPr/>
              <a:t>23</a:t>
            </a:fld>
            <a:endParaRPr lang="en-GB" altLang="en-US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8552984" cy="42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1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Infrastructure Development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6533" r="-16533"/>
          <a:stretch>
            <a:fillRect/>
          </a:stretch>
        </p:blipFill>
        <p:spPr>
          <a:xfrm>
            <a:off x="-685800" y="1219200"/>
            <a:ext cx="10363200" cy="4355140"/>
          </a:xfrm>
        </p:spPr>
      </p:pic>
      <p:sp>
        <p:nvSpPr>
          <p:cNvPr id="7" name="TextBox 6"/>
          <p:cNvSpPr txBox="1"/>
          <p:nvPr/>
        </p:nvSpPr>
        <p:spPr>
          <a:xfrm>
            <a:off x="762000" y="5943600"/>
            <a:ext cx="5254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Calibri" panose="020F0502020204030204" pitchFamily="34" charset="0"/>
              </a:rPr>
              <a:t>Source: World Economic Forum 2013-2014</a:t>
            </a:r>
            <a:endParaRPr lang="en-GB" sz="1600" i="1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3235-17DF-4996-B654-39B36A7D6042}" type="slidenum">
              <a:rPr lang="en-PH" smtClean="0">
                <a:latin typeface="Calibri" panose="020F0502020204030204" pitchFamily="34" charset="0"/>
              </a:rPr>
              <a:pPr/>
              <a:t>24</a:t>
            </a:fld>
            <a:endParaRPr lang="en-P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1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55638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104597"/>
                </a:solidFill>
                <a:latin typeface="Calibri" panose="020F050202020403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The Limits of Public Funding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2429561"/>
              </p:ext>
            </p:extLst>
          </p:nvPr>
        </p:nvGraphicFramePr>
        <p:xfrm>
          <a:off x="685798" y="1554162"/>
          <a:ext cx="7961473" cy="4230684"/>
        </p:xfrm>
        <a:graphic>
          <a:graphicData uri="http://schemas.openxmlformats.org/drawingml/2006/table">
            <a:tbl>
              <a:tblPr/>
              <a:tblGrid>
                <a:gridCol w="1448318"/>
                <a:gridCol w="1229445"/>
                <a:gridCol w="1270485"/>
                <a:gridCol w="1184987"/>
                <a:gridCol w="1270485"/>
                <a:gridCol w="1557753"/>
              </a:tblGrid>
              <a:tr h="878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Transport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Electricity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ICT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Water and Sanitation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535"/>
                          </a:solidFill>
                          <a:effectLst/>
                          <a:latin typeface="Cambria" charset="0"/>
                          <a:cs typeface="Arial" charset="0"/>
                        </a:rPr>
                        <a:t>Total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Cambodia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4.43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0.95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2.97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535"/>
                          </a:solidFill>
                          <a:effectLst/>
                          <a:latin typeface="Cambria" charset="0"/>
                          <a:cs typeface="Arial" charset="0"/>
                        </a:rPr>
                        <a:t>8.71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Indonesia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3.88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0.98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0.97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0.35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535"/>
                          </a:solidFill>
                          <a:effectLst/>
                          <a:latin typeface="Cambria" charset="0"/>
                          <a:cs typeface="Arial" charset="0"/>
                        </a:rPr>
                        <a:t>6.18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Lao PDR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10.62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2.40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0.60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535"/>
                          </a:solidFill>
                          <a:effectLst/>
                          <a:latin typeface="Cambria" charset="0"/>
                          <a:cs typeface="Arial" charset="0"/>
                        </a:rPr>
                        <a:t>13.61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Malaysia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1.94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4.42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0.27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0.04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535"/>
                          </a:solidFill>
                          <a:effectLst/>
                          <a:latin typeface="Cambria" charset="0"/>
                          <a:cs typeface="Arial" charset="0"/>
                        </a:rPr>
                        <a:t>6.68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Myanmar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2.70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1.46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1.88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535"/>
                          </a:solidFill>
                          <a:effectLst/>
                          <a:latin typeface="Cambria" charset="0"/>
                          <a:cs typeface="Arial" charset="0"/>
                        </a:rPr>
                        <a:t>6.04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Philippines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2.30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1.87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1.22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0.65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535"/>
                          </a:solidFill>
                          <a:effectLst/>
                          <a:latin typeface="Cambria" charset="0"/>
                          <a:cs typeface="Arial" charset="0"/>
                        </a:rPr>
                        <a:t>6.04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Thailand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0.58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3.69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0.45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0.19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535"/>
                          </a:solidFill>
                          <a:effectLst/>
                          <a:latin typeface="Cambria" charset="0"/>
                          <a:cs typeface="Arial" charset="0"/>
                        </a:rPr>
                        <a:t>4.91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Viet Nam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2.07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3.12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2.38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cs typeface="Arial" charset="0"/>
                        </a:rPr>
                        <a:t>0.54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535"/>
                          </a:solidFill>
                          <a:effectLst/>
                          <a:latin typeface="Cambria" charset="0"/>
                          <a:cs typeface="Arial" charset="0"/>
                        </a:rPr>
                        <a:t>8.12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36" name="TextBox 8"/>
          <p:cNvSpPr txBox="1">
            <a:spLocks noChangeArrowheads="1"/>
          </p:cNvSpPr>
          <p:nvPr/>
        </p:nvSpPr>
        <p:spPr bwMode="auto">
          <a:xfrm>
            <a:off x="838200" y="5981700"/>
            <a:ext cx="525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Source: Bhattacharyay, ADBI Working Paper, 2010</a:t>
            </a:r>
          </a:p>
        </p:txBody>
      </p:sp>
      <p:sp>
        <p:nvSpPr>
          <p:cNvPr id="15437" name="TextBox 7"/>
          <p:cNvSpPr txBox="1">
            <a:spLocks noChangeArrowheads="1"/>
          </p:cNvSpPr>
          <p:nvPr/>
        </p:nvSpPr>
        <p:spPr bwMode="auto">
          <a:xfrm>
            <a:off x="685800" y="1066800"/>
            <a:ext cx="796147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</a:rPr>
              <a:t>Infrastructure Investment Needs as % of GDP (est.), 2010-2020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3235-17DF-4996-B654-39B36A7D6042}" type="slidenum">
              <a:rPr lang="en-PH" smtClean="0">
                <a:latin typeface="Calibri" panose="020F0502020204030204" pitchFamily="34" charset="0"/>
              </a:rPr>
              <a:pPr/>
              <a:t>25</a:t>
            </a:fld>
            <a:endParaRPr lang="en-P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7873020-5B5E-4E7F-A6BC-F0BBC32204EF}" type="slidenum">
              <a:rPr lang="en-US" smtClean="0">
                <a:latin typeface="Calibri" panose="020F0502020204030204" pitchFamily="34" charset="0"/>
              </a:rPr>
              <a:pPr algn="r"/>
              <a:t>26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04800" y="4191000"/>
            <a:ext cx="8458200" cy="21336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Calibri" panose="020F0502020204030204" pitchFamily="34" charset="0"/>
              </a:rPr>
              <a:t>Big gaps between more developed member states (ASEAN 6) and CLMV countries, and ASEAN as a region. </a:t>
            </a:r>
          </a:p>
          <a:p>
            <a:pPr algn="just"/>
            <a:r>
              <a:rPr lang="en-US" sz="1800" dirty="0" smtClean="0">
                <a:latin typeface="Calibri" panose="020F0502020204030204" pitchFamily="34" charset="0"/>
              </a:rPr>
              <a:t>Specific policies and actions for individual member country and the region – to prioritize, provide mutual supports, and allocate resources, i.e.,  to improve ‘Technology and Technology Transfer’, </a:t>
            </a:r>
            <a:r>
              <a:rPr lang="en-US" sz="1800" dirty="0">
                <a:latin typeface="Calibri" panose="020F0502020204030204" pitchFamily="34" charset="0"/>
              </a:rPr>
              <a:t>‘Access to finance</a:t>
            </a:r>
            <a:r>
              <a:rPr lang="en-US" sz="1800" dirty="0" smtClean="0">
                <a:latin typeface="Calibri" panose="020F0502020204030204" pitchFamily="34" charset="0"/>
              </a:rPr>
              <a:t>’ , </a:t>
            </a:r>
            <a:r>
              <a:rPr lang="en-US" sz="1800" dirty="0">
                <a:latin typeface="Calibri" panose="020F0502020204030204" pitchFamily="34" charset="0"/>
              </a:rPr>
              <a:t>‘Access to support </a:t>
            </a:r>
            <a:r>
              <a:rPr lang="en-US" sz="1800" dirty="0" smtClean="0">
                <a:latin typeface="Calibri" panose="020F0502020204030204" pitchFamily="34" charset="0"/>
              </a:rPr>
              <a:t>service’, ‘Promotion of entrepreneurship’, and make ‘Cheaper, Faster Start-up and Better regulations’, closer to good practices.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5736408"/>
              </p:ext>
            </p:extLst>
          </p:nvPr>
        </p:nvGraphicFramePr>
        <p:xfrm>
          <a:off x="146051" y="152400"/>
          <a:ext cx="86868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589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609599"/>
          </a:xfrm>
        </p:spPr>
        <p:txBody>
          <a:bodyPr>
            <a:normAutofit/>
          </a:bodyPr>
          <a:lstStyle/>
          <a:p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It’s High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Time</a:t>
            </a:r>
            <a:r>
              <a:rPr 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for the CLMV Countries</a:t>
            </a:r>
            <a:endParaRPr lang="en-PH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3235-17DF-4996-B654-39B36A7D6042}" type="slidenum">
              <a:rPr lang="en-PH" smtClean="0">
                <a:latin typeface="Calibri" panose="020F0502020204030204" pitchFamily="34" charset="0"/>
              </a:rPr>
              <a:pPr/>
              <a:t>27</a:t>
            </a:fld>
            <a:endParaRPr lang="en-PH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1971" y="1371600"/>
            <a:ext cx="8371029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Calibri" panose="020F0502020204030204" pitchFamily="34" charset="0"/>
              </a:rPr>
              <a:t>Use AEC as a reform platform- domestic </a:t>
            </a:r>
            <a:r>
              <a:rPr lang="en-US" dirty="0">
                <a:latin typeface="Calibri" panose="020F0502020204030204" pitchFamily="34" charset="0"/>
              </a:rPr>
              <a:t>reforms</a:t>
            </a:r>
          </a:p>
          <a:p>
            <a:pPr lvl="2" algn="just"/>
            <a:r>
              <a:rPr lang="en-US" dirty="0" smtClean="0">
                <a:latin typeface="Calibri" panose="020F0502020204030204" pitchFamily="34" charset="0"/>
              </a:rPr>
              <a:t>Trade and investment (liberalization) facilitations, IPR, competition policy, consumer protection, standard and conformance</a:t>
            </a:r>
          </a:p>
          <a:p>
            <a:pPr lvl="2" algn="just"/>
            <a:r>
              <a:rPr lang="en-US" dirty="0" smtClean="0">
                <a:latin typeface="Calibri" panose="020F0502020204030204" pitchFamily="34" charset="0"/>
              </a:rPr>
              <a:t>Public administrative reforms – quality public services deliveries</a:t>
            </a:r>
          </a:p>
          <a:p>
            <a:pPr lvl="2" algn="just"/>
            <a:r>
              <a:rPr lang="en-US" dirty="0" smtClean="0">
                <a:latin typeface="Calibri" panose="020F0502020204030204" pitchFamily="34" charset="0"/>
              </a:rPr>
              <a:t>Land and natural resources management – particularly in Myanmar, Cambodia, and Lao PDR, state-owned enterprises in Viet Nam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Graduation from low income, avoiding </a:t>
            </a:r>
            <a:r>
              <a:rPr lang="en-US" dirty="0" smtClean="0">
                <a:latin typeface="Calibri" panose="020F0502020204030204" pitchFamily="34" charset="0"/>
              </a:rPr>
              <a:t>lower </a:t>
            </a:r>
            <a:r>
              <a:rPr lang="en-US" dirty="0">
                <a:latin typeface="Calibri" panose="020F0502020204030204" pitchFamily="34" charset="0"/>
              </a:rPr>
              <a:t>and middle income trap</a:t>
            </a:r>
          </a:p>
          <a:p>
            <a:pPr lvl="2" algn="just"/>
            <a:r>
              <a:rPr lang="en-US" dirty="0" smtClean="0">
                <a:latin typeface="Calibri" panose="020F0502020204030204" pitchFamily="34" charset="0"/>
              </a:rPr>
              <a:t>Reversing the current race-to-the bottom: competition for FDIs based on cheap, unskilled labor, and blanket incentives, Lewis-turning point</a:t>
            </a:r>
          </a:p>
          <a:p>
            <a:pPr lvl="2" algn="just"/>
            <a:r>
              <a:rPr lang="en-US" dirty="0" smtClean="0">
                <a:latin typeface="Calibri" panose="020F0502020204030204" pitchFamily="34" charset="0"/>
              </a:rPr>
              <a:t>Development of domestic industries and SMEs</a:t>
            </a:r>
          </a:p>
          <a:p>
            <a:pPr lvl="2" algn="just"/>
            <a:r>
              <a:rPr lang="en-US" dirty="0" smtClean="0">
                <a:latin typeface="Calibri" panose="020F0502020204030204" pitchFamily="34" charset="0"/>
              </a:rPr>
              <a:t>Human resources, skills, and industrial upgrading</a:t>
            </a:r>
          </a:p>
        </p:txBody>
      </p:sp>
    </p:spTree>
    <p:extLst>
      <p:ext uri="{BB962C8B-B14F-4D97-AF65-F5344CB8AC3E}">
        <p14:creationId xmlns:p14="http://schemas.microsoft.com/office/powerpoint/2010/main" xmlns="" val="28498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09800"/>
            <a:ext cx="7315200" cy="8382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i="1" dirty="0" smtClean="0">
                <a:latin typeface="Calibri" panose="020F0502020204030204" pitchFamily="34" charset="0"/>
              </a:rPr>
              <a:t>Thank </a:t>
            </a:r>
            <a:r>
              <a:rPr lang="en-US" b="1" i="1" dirty="0" smtClean="0">
                <a:latin typeface="Calibri" panose="020F0502020204030204" pitchFamily="34" charset="0"/>
              </a:rPr>
              <a:t>You !</a:t>
            </a:r>
            <a:endParaRPr lang="en-US" b="1" i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8FE4ABAC-4D53-4DC7-B13E-FAE93170C4D9}" type="slidenum">
              <a:rPr lang="en-US">
                <a:latin typeface="Calibri" panose="020F0502020204030204" pitchFamily="34" charset="0"/>
              </a:rPr>
              <a:pPr/>
              <a:t>28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886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Email: sothea.oum@eria.org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1"/>
            <a:ext cx="77724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PH" sz="3600" dirty="0" smtClean="0">
                <a:latin typeface="Calibri" panose="020F0502020204030204" pitchFamily="34" charset="0"/>
              </a:rPr>
              <a:t>1. ASEAN Economic  Community (AEC)</a:t>
            </a:r>
            <a:endParaRPr lang="en-PH" sz="3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40650" cy="482600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 smtClean="0">
                <a:solidFill>
                  <a:srgbClr val="104597"/>
                </a:solidFill>
                <a:latin typeface="Calibri" panose="020F050202020403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Snapshot of ASEAN -  2013</a:t>
            </a:r>
            <a:endParaRPr lang="en-US" altLang="en-US" sz="3600" b="1" dirty="0" smtClean="0">
              <a:solidFill>
                <a:srgbClr val="0073AA"/>
              </a:solidFill>
              <a:latin typeface="Calibri" panose="020F0502020204030204" pitchFamily="34" charset="0"/>
              <a:ea typeface="Arial" panose="020B0604020202020204" pitchFamily="34" charset="0"/>
              <a:cs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6333971"/>
            <a:ext cx="5012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: ASEANStats, </a:t>
            </a:r>
            <a:r>
              <a:rPr lang="en-US" sz="1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2013, IMF, and UNTACD</a:t>
            </a:r>
            <a:endParaRPr lang="en-US" sz="14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706358545"/>
              </p:ext>
            </p:extLst>
          </p:nvPr>
        </p:nvGraphicFramePr>
        <p:xfrm>
          <a:off x="336280" y="838200"/>
          <a:ext cx="8676751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3235-17DF-4996-B654-39B36A7D6042}" type="slidenum">
              <a:rPr lang="en-PH" smtClean="0"/>
              <a:pPr/>
              <a:t>4</a:t>
            </a:fld>
            <a:endParaRPr lang="en-P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1" y="2743200"/>
            <a:ext cx="8534400" cy="35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4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C51246-47FB-451A-BA87-0C3313E0F7DA}" type="slidenum">
              <a:rPr lang="en-PH"/>
              <a:pPr/>
              <a:t>5</a:t>
            </a:fld>
            <a:endParaRPr lang="en-PH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3200" b="1" dirty="0">
                <a:latin typeface="Calibri" panose="020F0502020204030204" pitchFamily="34" charset="0"/>
                <a:cs typeface="Times New Roman" pitchFamily="18" charset="0"/>
              </a:rPr>
              <a:t>ASEAN Integration Matters:   </a:t>
            </a:r>
          </a:p>
          <a:p>
            <a:pPr algn="ctr"/>
            <a:r>
              <a:rPr lang="en-US" altLang="ja-JP" sz="2400" b="1" dirty="0">
                <a:latin typeface="Calibri" panose="020F0502020204030204" pitchFamily="34" charset="0"/>
                <a:cs typeface="Times New Roman" pitchFamily="18" charset="0"/>
              </a:rPr>
              <a:t>Potential Economic Impact of AEC Measures on AMSs’ GDP</a:t>
            </a:r>
          </a:p>
          <a:p>
            <a:pPr algn="ctr" eaLnBrk="0" hangingPunct="0"/>
            <a:endParaRPr lang="en-US" altLang="ja-JP" sz="20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875597468"/>
              </p:ext>
            </p:extLst>
          </p:nvPr>
        </p:nvGraphicFramePr>
        <p:xfrm>
          <a:off x="228600" y="12954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5054600" y="6477000"/>
            <a:ext cx="370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b="1" i="1" dirty="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Source:</a:t>
            </a:r>
            <a:r>
              <a:rPr lang="en-US" sz="1200" i="1" dirty="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 Computed by </a:t>
            </a:r>
            <a:r>
              <a:rPr lang="en-US" sz="1200" i="1" dirty="0" err="1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Itakura</a:t>
            </a:r>
            <a:r>
              <a:rPr lang="en-US" sz="1200" i="1" dirty="0">
                <a:latin typeface="Lucida Sans Unicode" pitchFamily="34" charset="0"/>
                <a:ea typeface="Calibri" pitchFamily="34" charset="0"/>
                <a:cs typeface="Times New Roman" pitchFamily="18" charset="0"/>
              </a:rPr>
              <a:t> for MTR project. </a:t>
            </a:r>
            <a:endParaRPr lang="en-US" sz="1200" dirty="0"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1200" dirty="0"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Pillar 1: Single Market and Production Base</a:t>
            </a:r>
          </a:p>
          <a:p>
            <a:pPr lvl="1">
              <a:defRPr/>
            </a:pPr>
            <a:r>
              <a:rPr lang="en-US" dirty="0" smtClean="0">
                <a:latin typeface="Calibri" panose="020F0502020204030204" pitchFamily="34" charset="0"/>
              </a:rPr>
              <a:t>Free flow of goods, services, investment &amp; skilled labor; Freer flow of capital. Focus on PIS</a:t>
            </a:r>
          </a:p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Pillar 2: Highly Competitive Economic Region</a:t>
            </a:r>
          </a:p>
          <a:p>
            <a:pPr lvl="1">
              <a:defRPr/>
            </a:pPr>
            <a:r>
              <a:rPr lang="en-US" dirty="0" smtClean="0">
                <a:latin typeface="Calibri" panose="020F0502020204030204" pitchFamily="34" charset="0"/>
              </a:rPr>
              <a:t>Transport facilitation, infrastructure, ICT and connectivity;  IPR, taxation, competition policy</a:t>
            </a:r>
          </a:p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Pillar 3:  Region of Equitable Economic Development</a:t>
            </a:r>
          </a:p>
          <a:p>
            <a:pPr lvl="1">
              <a:defRPr/>
            </a:pPr>
            <a:r>
              <a:rPr lang="en-US" dirty="0" smtClean="0">
                <a:latin typeface="Calibri" panose="020F0502020204030204" pitchFamily="34" charset="0"/>
              </a:rPr>
              <a:t>SME development; Initiative for ASEAN Integration</a:t>
            </a:r>
          </a:p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Pillar 4:  Region Fully Integrated into the Global Economy</a:t>
            </a:r>
          </a:p>
          <a:p>
            <a:pPr lvl="1">
              <a:defRPr/>
            </a:pPr>
            <a:r>
              <a:rPr lang="en-US" dirty="0" smtClean="0">
                <a:latin typeface="Calibri" panose="020F0502020204030204" pitchFamily="34" charset="0"/>
              </a:rPr>
              <a:t>Coherent approach to external economic relations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400" dirty="0" smtClean="0">
                <a:effectLst/>
                <a:latin typeface="Calibri" panose="020F0502020204030204" pitchFamily="34" charset="0"/>
              </a:rPr>
              <a:t>ASEAN Economic Community: </a:t>
            </a:r>
            <a:br>
              <a:rPr lang="en-US" sz="3400" dirty="0" smtClean="0">
                <a:effectLst/>
                <a:latin typeface="Calibri" panose="020F0502020204030204" pitchFamily="34" charset="0"/>
              </a:rPr>
            </a:br>
            <a:r>
              <a:rPr lang="en-US" sz="3400" dirty="0" smtClean="0">
                <a:effectLst/>
                <a:latin typeface="Calibri" panose="020F0502020204030204" pitchFamily="34" charset="0"/>
              </a:rPr>
              <a:t>Vision and Blueprint</a:t>
            </a:r>
            <a:endParaRPr lang="en-US" sz="3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3B8E84-3303-4B11-A31F-AD7E21551221}" type="slidenum">
              <a:rPr lang="en-PH"/>
              <a:pPr/>
              <a:t>6</a:t>
            </a:fld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610600" cy="715962"/>
          </a:xfrm>
        </p:spPr>
        <p:txBody>
          <a:bodyPr bIns="45720" anchor="ctr">
            <a:normAutofit fontScale="90000"/>
          </a:bodyPr>
          <a:lstStyle/>
          <a:p>
            <a:pPr algn="ctr"/>
            <a:r>
              <a:rPr lang="en-US" sz="32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sz="3200" dirty="0" smtClean="0">
                <a:effectLst/>
                <a:latin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</a:rPr>
              <a:t>What does AEC look like in 2015? </a:t>
            </a:r>
            <a:endParaRPr lang="en-US" sz="3200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158058281"/>
              </p:ext>
            </p:extLst>
          </p:nvPr>
        </p:nvGraphicFramePr>
        <p:xfrm>
          <a:off x="457200" y="990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rved Up Arrow 8"/>
          <p:cNvSpPr/>
          <p:nvPr/>
        </p:nvSpPr>
        <p:spPr>
          <a:xfrm rot="19714598">
            <a:off x="2626518" y="4819834"/>
            <a:ext cx="3095625" cy="84296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TextBox 12"/>
          <p:cNvSpPr txBox="1">
            <a:spLocks noChangeArrowheads="1"/>
          </p:cNvSpPr>
          <p:nvPr/>
        </p:nvSpPr>
        <p:spPr bwMode="auto">
          <a:xfrm rot="-2332486">
            <a:off x="3757613" y="4716463"/>
            <a:ext cx="83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</a:rPr>
              <a:t>ASEAN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B5E9D02-1434-4195-8AE3-4E3FC12AD07B}" type="slidenum">
              <a:rPr lang="en-US" smtClean="0">
                <a:latin typeface="Calibri" panose="020F0502020204030204" pitchFamily="34" charset="0"/>
              </a:rPr>
              <a:pPr algn="r"/>
              <a:t>7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5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PH" dirty="0" smtClean="0">
                <a:latin typeface="Calibri" panose="020F0502020204030204" pitchFamily="34" charset="0"/>
              </a:rPr>
              <a:t>2.AEC Measures: Implementation</a:t>
            </a:r>
            <a:endParaRPr lang="en-PH" dirty="0">
              <a:latin typeface="Calibri" panose="020F0502020204030204" pitchFamily="34" charset="0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PH" sz="2500" dirty="0" smtClean="0">
                <a:latin typeface="Calibri" panose="020F0502020204030204" pitchFamily="34" charset="0"/>
              </a:rPr>
              <a:t>Overall:  A number of substantial achievements. A few difficult ones. Much remains to be 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12788"/>
          </a:xfrm>
          <a:noFill/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50" charset="-128"/>
              </a:rPr>
              <a:t>Substantive Achievements in AEC Measures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Calibri" panose="020F0502020204030204" pitchFamily="34" charset="0"/>
                <a:ea typeface="ＭＳ Ｐゴシック" pitchFamily="50" charset="-128"/>
              </a:rPr>
              <a:t>Major examples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prstDash val="solid"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50" charset="-128"/>
              </a:rPr>
              <a:t>CEPT rates very low to nearly zero</a:t>
            </a: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50" charset="-128"/>
              </a:rPr>
              <a:t>NSW operational in 5 AMSs</a:t>
            </a: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50" charset="-128"/>
              </a:rPr>
              <a:t>ATIGA ROOs business friendly</a:t>
            </a: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50" charset="-128"/>
              </a:rPr>
              <a:t>ASEAN + 1 FTAs/RCEP</a:t>
            </a: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50" charset="-128"/>
              </a:rPr>
              <a:t>Chiang Mai Initiative</a:t>
            </a: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50" charset="-128"/>
              </a:rPr>
              <a:t>RIATS in force under ASEAN - X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600" b="1" dirty="0" smtClean="0"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235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94175" cy="6397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Average CEPT Rate, 2000-2012</a:t>
            </a:r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CFE0F5-7C99-4DBF-811F-7FB56F4C5A35}" type="slidenum">
              <a:rPr lang="en-PH">
                <a:latin typeface="Calibri" panose="020F0502020204030204" pitchFamily="34" charset="0"/>
              </a:rPr>
              <a:pPr/>
              <a:t>9</a:t>
            </a:fld>
            <a:endParaRPr lang="en-PH">
              <a:latin typeface="Calibri" panose="020F0502020204030204" pitchFamily="34" charset="0"/>
            </a:endParaRPr>
          </a:p>
        </p:txBody>
      </p:sp>
      <p:pic>
        <p:nvPicPr>
          <p:cNvPr id="2" name="Content Placeholder 1"/>
          <p:cNvPicPr>
            <a:picLocks noGrp="1"/>
          </p:cNvPicPr>
          <p:nvPr>
            <p:ph sz="quarter" idx="4"/>
            <p:extLst>
              <p:ext uri="{D42A27DB-BD31-4B8C-83A1-F6EECF244321}">
                <p14:modId xmlns:p14="http://schemas.microsoft.com/office/powerpoint/2010/main" xmlns="" val="3600249994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4572001" y="2286000"/>
            <a:ext cx="4190999" cy="4121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10881</TotalTime>
  <Words>1294</Words>
  <Application>Microsoft Office PowerPoint</Application>
  <PresentationFormat>Affichage à l'écran (4:3)</PresentationFormat>
  <Paragraphs>322</Paragraphs>
  <Slides>28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Concourse</vt:lpstr>
      <vt:lpstr>ASEAN Economic Community – Perspectives from Cambodia, Lao PRD, Myanmar, and Viet Nam (CLMV)</vt:lpstr>
      <vt:lpstr>Contents</vt:lpstr>
      <vt:lpstr>1. ASEAN Economic  Community (AEC)</vt:lpstr>
      <vt:lpstr>Snapshot of ASEAN -  2013</vt:lpstr>
      <vt:lpstr>Diapositive 5</vt:lpstr>
      <vt:lpstr>ASEAN Economic Community:  Vision and Blueprint</vt:lpstr>
      <vt:lpstr> What does AEC look like in 2015? </vt:lpstr>
      <vt:lpstr>2.AEC Measures: Implementation</vt:lpstr>
      <vt:lpstr>Substantive Achievements in AEC Measures</vt:lpstr>
      <vt:lpstr>Evolution of Single Windows</vt:lpstr>
      <vt:lpstr>Diapositive 11</vt:lpstr>
      <vt:lpstr>Services Liberalization</vt:lpstr>
      <vt:lpstr>Free Movements of Professionals  by 2015</vt:lpstr>
      <vt:lpstr>Diapositive 14</vt:lpstr>
      <vt:lpstr>Diapositive 15</vt:lpstr>
      <vt:lpstr>Diapositive 16</vt:lpstr>
      <vt:lpstr>Diapositive 17</vt:lpstr>
      <vt:lpstr>3. Key Challenges and Ways Forward</vt:lpstr>
      <vt:lpstr>Challenges: Present and Future</vt:lpstr>
      <vt:lpstr>ENSURE IMPLEMENTATION OF   Priority AEC Measures for 2015: AEC Measures with heaviest burden for AEC 2015</vt:lpstr>
      <vt:lpstr>ENSURE “SUCCESS STORIES”    In AEC Measures Mainly for Beyond 2015</vt:lpstr>
      <vt:lpstr>Diapositive 22</vt:lpstr>
      <vt:lpstr>Challenges: Improve Competitiveness</vt:lpstr>
      <vt:lpstr>Infrastructure Development</vt:lpstr>
      <vt:lpstr>The Limits of Public Funding</vt:lpstr>
      <vt:lpstr>Diapositive 26</vt:lpstr>
      <vt:lpstr>It’s High Time for the CLMV Countries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AEC Blueprint Mid-Term Review</dc:title>
  <dc:creator>ROCHEFORT</dc:creator>
  <cp:lastModifiedBy>Hadrienne Terres</cp:lastModifiedBy>
  <cp:revision>1517</cp:revision>
  <cp:lastPrinted>2015-02-06T03:42:02Z</cp:lastPrinted>
  <dcterms:created xsi:type="dcterms:W3CDTF">2012-05-06T06:57:52Z</dcterms:created>
  <dcterms:modified xsi:type="dcterms:W3CDTF">2015-02-11T10:28:03Z</dcterms:modified>
</cp:coreProperties>
</file>