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6"/>
  </p:notesMasterIdLst>
  <p:sldIdLst>
    <p:sldId id="256" r:id="rId2"/>
    <p:sldId id="264" r:id="rId3"/>
    <p:sldId id="290" r:id="rId4"/>
    <p:sldId id="275" r:id="rId5"/>
    <p:sldId id="260" r:id="rId6"/>
    <p:sldId id="270" r:id="rId7"/>
    <p:sldId id="267" r:id="rId8"/>
    <p:sldId id="261" r:id="rId9"/>
    <p:sldId id="266" r:id="rId10"/>
    <p:sldId id="271" r:id="rId11"/>
    <p:sldId id="287" r:id="rId12"/>
    <p:sldId id="283" r:id="rId13"/>
    <p:sldId id="286" r:id="rId14"/>
    <p:sldId id="272" r:id="rId15"/>
    <p:sldId id="259" r:id="rId16"/>
    <p:sldId id="289" r:id="rId17"/>
    <p:sldId id="268" r:id="rId18"/>
    <p:sldId id="262" r:id="rId19"/>
    <p:sldId id="276" r:id="rId20"/>
    <p:sldId id="279" r:id="rId21"/>
    <p:sldId id="277" r:id="rId22"/>
    <p:sldId id="280" r:id="rId23"/>
    <p:sldId id="285" r:id="rId24"/>
    <p:sldId id="273" r:id="rId25"/>
    <p:sldId id="269" r:id="rId26"/>
    <p:sldId id="265" r:id="rId27"/>
    <p:sldId id="274" r:id="rId28"/>
    <p:sldId id="288" r:id="rId29"/>
    <p:sldId id="281" r:id="rId30"/>
    <p:sldId id="282" r:id="rId31"/>
    <p:sldId id="278" r:id="rId32"/>
    <p:sldId id="291" r:id="rId33"/>
    <p:sldId id="293" r:id="rId34"/>
    <p:sldId id="294" r:id="rId3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6CC8-107D-41EF-A1D1-C55135C89855}" type="datetimeFigureOut">
              <a:rPr lang="fr-FR" smtClean="0"/>
              <a:pPr/>
              <a:t>11/02/2015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7872-6543-463D-BD9B-32C4F6565C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444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10387C1-995D-4480-942D-97E4A1AAC1AA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0AF5-6524-4B77-A701-7A796E78A18C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B1D7-2101-4ABB-BF65-5B9BADC9A9FA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A77A-C24B-4B9F-B5C6-972B2C9C365D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0BB8-5A28-4733-A6A7-B424BB26E164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43F5-138D-47B6-8204-98E5F0E97844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0295B8-734B-4539-8FC5-0064D7675103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C39064F-7C51-4DCF-B38C-D967D5D7D5AE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855A-F26B-4753-A287-B6A240431D02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806-4F47-42E3-A29D-33729C1EFC02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C1FE-A686-4006-970C-126BD2B7F38E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DE8523-7A14-48CC-BA86-9B0163229B89}" type="datetime1">
              <a:rPr lang="fr-FR" smtClean="0"/>
              <a:pPr/>
              <a:t>11/02/2015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7A93F56-C2BA-438E-9373-EDFCF24D38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3.bp.blogspot.com/-epzl00KrOys/UaC5X-W_vqI/AAAAAAAACFI/wiFGDDk8pXI/s1600/SEZ+map+in+Laos+with+number.gi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/>
          <a:lstStyle/>
          <a:p>
            <a:r>
              <a:rPr lang="fr-FR" dirty="0" smtClean="0"/>
              <a:t>China, </a:t>
            </a:r>
            <a:r>
              <a:rPr lang="fr-FR" dirty="0" err="1" smtClean="0"/>
              <a:t>Japan</a:t>
            </a:r>
            <a:r>
              <a:rPr lang="fr-FR" dirty="0" smtClean="0"/>
              <a:t> and Korea: </a:t>
            </a:r>
            <a:br>
              <a:rPr lang="fr-FR" dirty="0" smtClean="0"/>
            </a:b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the CLM countries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4953000" cy="1752600"/>
          </a:xfrm>
        </p:spPr>
        <p:txBody>
          <a:bodyPr/>
          <a:lstStyle/>
          <a:p>
            <a:r>
              <a:rPr lang="fr-FR" dirty="0" smtClean="0"/>
              <a:t>Françoise NICOLAS</a:t>
            </a:r>
          </a:p>
          <a:p>
            <a:r>
              <a:rPr lang="fr-FR" dirty="0" smtClean="0"/>
              <a:t>Center for </a:t>
            </a:r>
            <a:r>
              <a:rPr lang="fr-FR" dirty="0" err="1" smtClean="0"/>
              <a:t>Asian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, Ifri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Japan’s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</a:t>
            </a:r>
            <a:r>
              <a:rPr lang="fr-FR" dirty="0" err="1" smtClean="0"/>
              <a:t>Cambodia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Late</a:t>
            </a:r>
            <a:r>
              <a:rPr lang="fr-FR" sz="2400" dirty="0" smtClean="0"/>
              <a:t> entry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FDI (mid-2000s) but </a:t>
            </a:r>
            <a:r>
              <a:rPr lang="fr-FR" sz="2400" dirty="0" err="1" smtClean="0"/>
              <a:t>sharp</a:t>
            </a:r>
            <a:r>
              <a:rPr lang="fr-FR" sz="2400" dirty="0" smtClean="0"/>
              <a:t> </a:t>
            </a:r>
            <a:r>
              <a:rPr lang="fr-FR" sz="2400" dirty="0" err="1" smtClean="0"/>
              <a:t>rise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Diversified</a:t>
            </a:r>
            <a:r>
              <a:rPr lang="fr-FR" sz="2400" dirty="0" smtClean="0"/>
              <a:t> </a:t>
            </a:r>
            <a:r>
              <a:rPr lang="fr-FR" sz="2400" dirty="0" err="1" smtClean="0"/>
              <a:t>manufacturing</a:t>
            </a:r>
            <a:r>
              <a:rPr lang="fr-FR" sz="2400" dirty="0" smtClean="0"/>
              <a:t> </a:t>
            </a:r>
            <a:r>
              <a:rPr lang="fr-FR" sz="2400" dirty="0" err="1" smtClean="0"/>
              <a:t>activities</a:t>
            </a:r>
            <a:r>
              <a:rPr lang="fr-FR" sz="2400" dirty="0" smtClean="0"/>
              <a:t> </a:t>
            </a:r>
            <a:r>
              <a:rPr lang="fr-FR" sz="2400" dirty="0" err="1" smtClean="0"/>
              <a:t>primarily</a:t>
            </a:r>
            <a:r>
              <a:rPr lang="fr-FR" sz="2400" dirty="0" smtClean="0"/>
              <a:t> </a:t>
            </a:r>
            <a:r>
              <a:rPr lang="fr-FR" sz="2400" dirty="0" err="1" smtClean="0"/>
              <a:t>located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SEZs</a:t>
            </a:r>
            <a:endParaRPr lang="fr-FR" sz="2400" dirty="0" smtClean="0"/>
          </a:p>
          <a:p>
            <a:r>
              <a:rPr lang="fr-FR" sz="2400" dirty="0" smtClean="0"/>
              <a:t>In the </a:t>
            </a:r>
            <a:r>
              <a:rPr lang="fr-FR" sz="2400" dirty="0" err="1" smtClean="0"/>
              <a:t>SEZs</a:t>
            </a:r>
            <a:r>
              <a:rPr lang="fr-FR" sz="2400" dirty="0" smtClean="0"/>
              <a:t>, </a:t>
            </a:r>
            <a:r>
              <a:rPr lang="fr-FR" sz="2400" dirty="0" err="1" smtClean="0"/>
              <a:t>Japanese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investments</a:t>
            </a:r>
            <a:r>
              <a:rPr lang="fr-FR" sz="2400" dirty="0" smtClean="0"/>
              <a:t> </a:t>
            </a:r>
            <a:r>
              <a:rPr lang="fr-FR" sz="2400" dirty="0" err="1" smtClean="0"/>
              <a:t>reflect</a:t>
            </a:r>
            <a:r>
              <a:rPr lang="fr-FR" sz="2400" dirty="0" smtClean="0"/>
              <a:t> to a large </a:t>
            </a:r>
            <a:r>
              <a:rPr lang="fr-FR" sz="2400" dirty="0" err="1" smtClean="0"/>
              <a:t>extent</a:t>
            </a:r>
            <a:r>
              <a:rPr lang="fr-FR" sz="2400" dirty="0" smtClean="0"/>
              <a:t> a </a:t>
            </a:r>
            <a:r>
              <a:rPr lang="fr-FR" sz="2400" dirty="0" err="1" smtClean="0"/>
              <a:t>so</a:t>
            </a:r>
            <a:r>
              <a:rPr lang="fr-FR" sz="2400" dirty="0" smtClean="0"/>
              <a:t>-</a:t>
            </a:r>
            <a:r>
              <a:rPr lang="fr-FR" sz="2400" dirty="0" err="1" smtClean="0"/>
              <a:t>called</a:t>
            </a:r>
            <a:r>
              <a:rPr lang="fr-FR" sz="2400" dirty="0" smtClean="0"/>
              <a:t> Thai+1 </a:t>
            </a:r>
            <a:r>
              <a:rPr lang="fr-FR" sz="2400" dirty="0" err="1" smtClean="0"/>
              <a:t>strategy</a:t>
            </a:r>
            <a:r>
              <a:rPr lang="fr-FR" sz="2400" dirty="0" smtClean="0"/>
              <a:t> (auto </a:t>
            </a:r>
            <a:r>
              <a:rPr lang="fr-FR" sz="2400" dirty="0" err="1" smtClean="0"/>
              <a:t>suppliers</a:t>
            </a:r>
            <a:r>
              <a:rPr lang="fr-FR" sz="2400" dirty="0" smtClean="0"/>
              <a:t> – </a:t>
            </a:r>
            <a:r>
              <a:rPr lang="fr-FR" sz="2400" dirty="0" err="1" smtClean="0"/>
              <a:t>Yazaki</a:t>
            </a:r>
            <a:r>
              <a:rPr lang="fr-FR" sz="2400" dirty="0" smtClean="0"/>
              <a:t>, </a:t>
            </a:r>
            <a:r>
              <a:rPr lang="fr-FR" sz="2400" dirty="0" err="1" smtClean="0"/>
              <a:t>Nidec</a:t>
            </a:r>
            <a:r>
              <a:rPr lang="fr-FR" sz="2400" dirty="0" smtClean="0"/>
              <a:t>, </a:t>
            </a:r>
            <a:r>
              <a:rPr lang="fr-FR" sz="2400" dirty="0" err="1" smtClean="0"/>
              <a:t>Denso</a:t>
            </a:r>
            <a:r>
              <a:rPr lang="fr-FR" sz="2400" dirty="0" smtClean="0"/>
              <a:t>, </a:t>
            </a:r>
            <a:r>
              <a:rPr lang="fr-FR" sz="2400" dirty="0" err="1" smtClean="0"/>
              <a:t>Minebea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Japanese</a:t>
            </a:r>
            <a:r>
              <a:rPr lang="fr-FR" sz="2400" dirty="0" smtClean="0"/>
              <a:t> FDI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targets</a:t>
            </a:r>
            <a:r>
              <a:rPr lang="fr-FR" sz="2400" dirty="0" smtClean="0"/>
              <a:t> the local </a:t>
            </a:r>
            <a:r>
              <a:rPr lang="fr-FR" sz="2400" dirty="0" err="1" smtClean="0"/>
              <a:t>market</a:t>
            </a:r>
            <a:r>
              <a:rPr lang="fr-FR" sz="2400" dirty="0" smtClean="0"/>
              <a:t> (</a:t>
            </a:r>
            <a:r>
              <a:rPr lang="fr-FR" sz="2400" dirty="0" err="1" smtClean="0"/>
              <a:t>Aeon</a:t>
            </a:r>
            <a:r>
              <a:rPr lang="fr-FR" sz="2400" dirty="0" smtClean="0"/>
              <a:t> Mall in Phnom Penh) </a:t>
            </a:r>
          </a:p>
          <a:p>
            <a:r>
              <a:rPr lang="fr-FR" sz="2400" dirty="0" smtClean="0"/>
              <a:t>Focus of </a:t>
            </a:r>
            <a:r>
              <a:rPr lang="fr-FR" sz="2400" dirty="0" err="1" smtClean="0"/>
              <a:t>aid</a:t>
            </a:r>
            <a:r>
              <a:rPr lang="fr-FR" sz="2400" dirty="0" smtClean="0"/>
              <a:t> (</a:t>
            </a:r>
            <a:r>
              <a:rPr lang="fr-FR" sz="2400" dirty="0" err="1" smtClean="0"/>
              <a:t>mainly</a:t>
            </a:r>
            <a:r>
              <a:rPr lang="fr-FR" sz="2400" dirty="0" smtClean="0"/>
              <a:t> </a:t>
            </a:r>
            <a:r>
              <a:rPr lang="fr-FR" sz="2400" dirty="0" err="1" smtClean="0"/>
              <a:t>grants</a:t>
            </a:r>
            <a:r>
              <a:rPr lang="fr-FR" sz="2400" dirty="0" smtClean="0"/>
              <a:t>) on </a:t>
            </a:r>
            <a:r>
              <a:rPr lang="fr-FR" sz="2400" dirty="0" err="1" smtClean="0"/>
              <a:t>connectivity</a:t>
            </a:r>
            <a:r>
              <a:rPr lang="fr-FR" sz="2400" dirty="0" smtClean="0"/>
              <a:t> (SEC)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75252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5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01080"/>
            <a:ext cx="4214393" cy="54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4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Japan</a:t>
            </a:r>
            <a:r>
              <a:rPr lang="fr-FR" sz="2800" dirty="0" smtClean="0"/>
              <a:t>, </a:t>
            </a:r>
            <a:r>
              <a:rPr lang="fr-FR" sz="2800" dirty="0" err="1" smtClean="0"/>
              <a:t>Cambodia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Southern</a:t>
            </a:r>
            <a:r>
              <a:rPr lang="fr-FR" sz="2800" dirty="0" smtClean="0"/>
              <a:t> </a:t>
            </a:r>
            <a:r>
              <a:rPr lang="fr-FR" sz="2800" dirty="0" err="1" smtClean="0"/>
              <a:t>Economic</a:t>
            </a:r>
            <a:r>
              <a:rPr lang="fr-FR" sz="2800" dirty="0" smtClean="0"/>
              <a:t> Corridor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12976"/>
            <a:ext cx="3456384" cy="21277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7680" y="3554734"/>
            <a:ext cx="3801053" cy="14442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3995" y="1844824"/>
            <a:ext cx="1888421" cy="15234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1574" y="5175487"/>
            <a:ext cx="1864211" cy="154781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1560" y="594939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Source: JICA (2014)</a:t>
            </a:r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Korea’s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</a:t>
            </a:r>
            <a:r>
              <a:rPr lang="fr-FR" dirty="0" err="1" smtClean="0"/>
              <a:t>Cambodia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Diplomatic</a:t>
            </a:r>
            <a:r>
              <a:rPr lang="fr-FR" sz="2400" dirty="0" smtClean="0"/>
              <a:t> relations </a:t>
            </a:r>
            <a:r>
              <a:rPr lang="fr-FR" sz="2400" dirty="0" err="1" smtClean="0"/>
              <a:t>restored</a:t>
            </a:r>
            <a:r>
              <a:rPr lang="fr-FR" sz="2400" dirty="0" smtClean="0"/>
              <a:t> in 1997</a:t>
            </a:r>
          </a:p>
          <a:p>
            <a:r>
              <a:rPr lang="fr-FR" sz="2400" dirty="0" smtClean="0"/>
              <a:t>First </a:t>
            </a:r>
            <a:r>
              <a:rPr lang="fr-FR" sz="2400" dirty="0" err="1" smtClean="0"/>
              <a:t>wave</a:t>
            </a:r>
            <a:r>
              <a:rPr lang="fr-FR" sz="2400" dirty="0" smtClean="0"/>
              <a:t> of </a:t>
            </a:r>
            <a:r>
              <a:rPr lang="fr-FR" sz="2400" dirty="0" err="1" smtClean="0"/>
              <a:t>investments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garment</a:t>
            </a:r>
            <a:r>
              <a:rPr lang="fr-FR" sz="2400" dirty="0" smtClean="0"/>
              <a:t>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Recent</a:t>
            </a:r>
            <a:r>
              <a:rPr lang="fr-FR" sz="2400" dirty="0" smtClean="0"/>
              <a:t> shift </a:t>
            </a:r>
            <a:r>
              <a:rPr lang="fr-FR" sz="2400" dirty="0" err="1" smtClean="0"/>
              <a:t>towards</a:t>
            </a:r>
            <a:r>
              <a:rPr lang="fr-FR" sz="2400" dirty="0" smtClean="0"/>
              <a:t> construction and real </a:t>
            </a:r>
            <a:r>
              <a:rPr lang="fr-FR" sz="2400" dirty="0" err="1" smtClean="0"/>
              <a:t>estate</a:t>
            </a:r>
            <a:endParaRPr lang="fr-FR" sz="2400" dirty="0" smtClean="0"/>
          </a:p>
          <a:p>
            <a:r>
              <a:rPr lang="en-US" sz="2400" dirty="0"/>
              <a:t>Korea </a:t>
            </a:r>
            <a:r>
              <a:rPr lang="en-US" sz="2400" dirty="0" smtClean="0"/>
              <a:t>also provides aid (concessional </a:t>
            </a:r>
            <a:r>
              <a:rPr lang="en-US" sz="2400" dirty="0"/>
              <a:t>loans as well as </a:t>
            </a:r>
            <a:r>
              <a:rPr lang="en-US" sz="2400" dirty="0" smtClean="0"/>
              <a:t>grants), </a:t>
            </a:r>
            <a:r>
              <a:rPr lang="en-US" sz="2400" dirty="0"/>
              <a:t>in particular for road construction, irrigation </a:t>
            </a:r>
            <a:r>
              <a:rPr lang="en-US" sz="2400" dirty="0" smtClean="0"/>
              <a:t>dams and </a:t>
            </a:r>
            <a:r>
              <a:rPr lang="en-US" sz="2400" dirty="0"/>
              <a:t>waste water </a:t>
            </a:r>
            <a:r>
              <a:rPr lang="en-US" sz="2400" dirty="0" smtClean="0"/>
              <a:t>treatment</a:t>
            </a:r>
            <a:r>
              <a:rPr lang="fr-FR" sz="2400" dirty="0" smtClean="0"/>
              <a:t> 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Korea’s</a:t>
            </a:r>
            <a:r>
              <a:rPr lang="fr-FR" sz="2800" dirty="0" smtClean="0"/>
              <a:t> direct </a:t>
            </a:r>
            <a:r>
              <a:rPr lang="fr-FR" sz="2800" dirty="0" err="1" smtClean="0"/>
              <a:t>investment</a:t>
            </a:r>
            <a:r>
              <a:rPr lang="fr-FR" sz="2800" dirty="0" smtClean="0"/>
              <a:t> in ASEAN</a:t>
            </a:r>
            <a:endParaRPr lang="fr-FR" sz="28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694815" y="2492892"/>
          <a:ext cx="5754370" cy="2880324"/>
        </p:xfrm>
        <a:graphic>
          <a:graphicData uri="http://schemas.openxmlformats.org/drawingml/2006/table">
            <a:tbl>
              <a:tblPr/>
              <a:tblGrid>
                <a:gridCol w="1150620"/>
                <a:gridCol w="1150620"/>
                <a:gridCol w="1150620"/>
                <a:gridCol w="1151255"/>
                <a:gridCol w="1151255"/>
              </a:tblGrid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1980-2010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Brunei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baseline="0" dirty="0" err="1">
                          <a:latin typeface="Calibri"/>
                          <a:ea typeface="Calibri"/>
                          <a:cs typeface="Times New Roman"/>
                        </a:rPr>
                        <a:t>Cambodia</a:t>
                      </a:r>
                      <a:endParaRPr lang="fr-FR" sz="1100" b="1" i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baseline="0" dirty="0">
                          <a:latin typeface="Calibri"/>
                          <a:ea typeface="Calibri"/>
                          <a:cs typeface="Times New Roman"/>
                        </a:rPr>
                        <a:t>1689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baseline="0"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baseline="0"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0" baseline="0" dirty="0"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4529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1256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Laos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Malaysia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3064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Myanmar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648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423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327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505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Philippines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1502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Singapore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3293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1042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6430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22500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4928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4423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3791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Korean investment in ASEAN (in US$ millions)</a:t>
            </a:r>
            <a:endParaRPr kumimoji="0" 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Kexim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91680" y="5589240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Source: </a:t>
            </a:r>
            <a:r>
              <a:rPr lang="fr-FR" sz="1200" dirty="0" err="1" smtClean="0">
                <a:latin typeface="Calibri" pitchFamily="34" charset="0"/>
              </a:rPr>
              <a:t>Kexim</a:t>
            </a:r>
            <a:r>
              <a:rPr lang="fr-FR" sz="1200" dirty="0" smtClean="0">
                <a:latin typeface="Calibri" pitchFamily="34" charset="0"/>
              </a:rPr>
              <a:t> Bank </a:t>
            </a:r>
            <a:endParaRPr lang="fr-FR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Lao </a:t>
            </a:r>
            <a:r>
              <a:rPr lang="fr-FR" dirty="0" err="1" smtClean="0"/>
              <a:t>Democratic</a:t>
            </a:r>
            <a:r>
              <a:rPr lang="fr-FR" dirty="0" smtClean="0"/>
              <a:t> </a:t>
            </a:r>
            <a:r>
              <a:rPr lang="fr-FR" dirty="0" err="1" smtClean="0"/>
              <a:t>Republic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rebuchet MS" pitchFamily="34" charset="0"/>
              </a:rPr>
              <a:t>China, </a:t>
            </a:r>
            <a:r>
              <a:rPr lang="fr-FR" sz="2800" dirty="0" err="1" smtClean="0">
                <a:latin typeface="Trebuchet MS" pitchFamily="34" charset="0"/>
              </a:rPr>
              <a:t>Japan</a:t>
            </a:r>
            <a:r>
              <a:rPr lang="fr-FR" sz="2800" dirty="0" smtClean="0">
                <a:latin typeface="Trebuchet MS" pitchFamily="34" charset="0"/>
              </a:rPr>
              <a:t> and Korea in Laos </a:t>
            </a:r>
            <a:endParaRPr lang="fr-FR" sz="2800" dirty="0">
              <a:latin typeface="Trebuchet MS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ODI in Laos by country of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cumulated stock 2000-13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ODA into Laos: Japan No 1, Korea No 5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63688" y="2708920"/>
          <a:ext cx="5754370" cy="1893888"/>
        </p:xfrm>
        <a:graphic>
          <a:graphicData uri="http://schemas.openxmlformats.org/drawingml/2006/table">
            <a:tbl>
              <a:tblPr/>
              <a:tblGrid>
                <a:gridCol w="1917700"/>
                <a:gridCol w="1918335"/>
                <a:gridCol w="19183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Amount (US$ mio)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Share in total FDI inflows</a:t>
                      </a:r>
                      <a:endParaRPr lang="fr-FR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4630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27.4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3343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19.8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Korea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France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Netherlands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 err="1"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Norway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Malaysia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63688" y="472514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itchFamily="34" charset="0"/>
              </a:rPr>
              <a:t>Source: MPI</a:t>
            </a:r>
            <a:endParaRPr lang="fr-FR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SEZs</a:t>
            </a:r>
            <a:r>
              <a:rPr lang="fr-FR" sz="2800" dirty="0" smtClean="0"/>
              <a:t> in Laos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796136" y="1340768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Savan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- Seno Special Economic Zone 2003 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1400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Boten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Beautiful Land Special Economic Zone 2003</a:t>
            </a:r>
            <a:endParaRPr lang="fr-FR" sz="14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3. Golden Triangle Special Economic Zone 2007</a:t>
            </a:r>
            <a:endParaRPr lang="fr-FR" sz="14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4. Vientiane Industrial and Trade Area 2011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lang="en-US" sz="1400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Saysetha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Development Zone 2010</a:t>
            </a:r>
            <a:endParaRPr lang="fr-FR" sz="14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Phoukhyo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Special Economic Zone 2010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lang="en-US" sz="1400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Thatluang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LakeSpecial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Economic Zone 2011</a:t>
            </a:r>
            <a:endParaRPr lang="fr-FR" sz="1400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Longthanh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-Vientiane Special Economic Zone 2012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Dongposy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Special Economic Zone 2012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10.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Thakhek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Special Economic Zone 2012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Image 6" descr="http://3.bp.blogspot.com/-epzl00KrOys/UaC5X-W_vqI/AAAAAAAACFI/wiFGDDk8pXI/s400/SEZ+map+in+Laos+with+number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00" y="1836329"/>
            <a:ext cx="3552662" cy="46982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5868144" y="580526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China-</a:t>
            </a:r>
            <a:r>
              <a:rPr lang="fr-FR" sz="1200" dirty="0" err="1" smtClean="0">
                <a:latin typeface="Calibri" pitchFamily="34" charset="0"/>
              </a:rPr>
              <a:t>funded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</a:rPr>
              <a:t>SEZs</a:t>
            </a:r>
            <a:r>
              <a:rPr lang="fr-FR" sz="1200" dirty="0" smtClean="0">
                <a:latin typeface="Calibri" pitchFamily="34" charset="0"/>
              </a:rPr>
              <a:t> are </a:t>
            </a:r>
            <a:r>
              <a:rPr lang="fr-FR" sz="1200" dirty="0" err="1" smtClean="0">
                <a:latin typeface="Calibri" pitchFamily="34" charset="0"/>
              </a:rPr>
              <a:t>indicated</a:t>
            </a:r>
            <a:r>
              <a:rPr lang="fr-FR" sz="1200" dirty="0" smtClean="0">
                <a:latin typeface="Calibri" pitchFamily="34" charset="0"/>
              </a:rPr>
              <a:t> in </a:t>
            </a:r>
            <a:r>
              <a:rPr lang="fr-FR" sz="1200" dirty="0" err="1" smtClean="0">
                <a:latin typeface="Calibri" pitchFamily="34" charset="0"/>
              </a:rPr>
              <a:t>red</a:t>
            </a:r>
            <a:endParaRPr lang="fr-FR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China’s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Laos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Top </a:t>
            </a:r>
            <a:r>
              <a:rPr lang="fr-FR" sz="2400" dirty="0" err="1" smtClean="0"/>
              <a:t>aid</a:t>
            </a:r>
            <a:r>
              <a:rPr lang="fr-FR" sz="2400" dirty="0" smtClean="0"/>
              <a:t> </a:t>
            </a:r>
            <a:r>
              <a:rPr lang="fr-FR" sz="2400" dirty="0" err="1" smtClean="0"/>
              <a:t>donor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soft </a:t>
            </a:r>
            <a:r>
              <a:rPr lang="fr-FR" sz="2400" dirty="0" err="1" smtClean="0"/>
              <a:t>loans</a:t>
            </a: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err="1" smtClean="0"/>
              <a:t>Now</a:t>
            </a:r>
            <a:r>
              <a:rPr lang="fr-FR" sz="2400" dirty="0" smtClean="0"/>
              <a:t> No 1 </a:t>
            </a:r>
            <a:r>
              <a:rPr lang="fr-FR" sz="2400" dirty="0" err="1" smtClean="0"/>
              <a:t>investor</a:t>
            </a:r>
            <a:r>
              <a:rPr lang="fr-FR" sz="2400" dirty="0" smtClean="0"/>
              <a:t>, </a:t>
            </a:r>
            <a:r>
              <a:rPr lang="fr-FR" sz="2400" dirty="0" err="1" smtClean="0"/>
              <a:t>ahead</a:t>
            </a:r>
            <a:r>
              <a:rPr lang="fr-FR" sz="2400" dirty="0" smtClean="0"/>
              <a:t> of Vietnam and </a:t>
            </a:r>
            <a:r>
              <a:rPr lang="fr-FR" sz="2400" dirty="0" err="1" smtClean="0"/>
              <a:t>Thailand</a:t>
            </a:r>
            <a:r>
              <a:rPr lang="fr-FR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Heavy concentration of </a:t>
            </a:r>
            <a:r>
              <a:rPr lang="fr-FR" sz="2400" dirty="0" err="1" smtClean="0"/>
              <a:t>Chinese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mining</a:t>
            </a:r>
            <a:r>
              <a:rPr lang="fr-FR" sz="2400" dirty="0" smtClean="0"/>
              <a:t> and </a:t>
            </a:r>
            <a:r>
              <a:rPr lang="fr-FR" sz="2400" dirty="0" err="1" smtClean="0"/>
              <a:t>hydropower</a:t>
            </a:r>
            <a:r>
              <a:rPr lang="fr-FR" sz="2400" dirty="0" smtClean="0"/>
              <a:t> </a:t>
            </a:r>
            <a:r>
              <a:rPr lang="fr-FR" sz="2400" dirty="0" err="1" smtClean="0"/>
              <a:t>sectors</a:t>
            </a:r>
            <a:r>
              <a:rPr lang="fr-FR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Rising </a:t>
            </a:r>
            <a:r>
              <a:rPr lang="fr-FR" sz="2400" dirty="0" err="1" smtClean="0"/>
              <a:t>investments</a:t>
            </a:r>
            <a:r>
              <a:rPr lang="fr-FR" sz="2400" dirty="0" smtClean="0"/>
              <a:t> in agricultural </a:t>
            </a:r>
            <a:r>
              <a:rPr lang="fr-FR" sz="2400" dirty="0" err="1" smtClean="0"/>
              <a:t>projects</a:t>
            </a: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China-</a:t>
            </a:r>
            <a:r>
              <a:rPr lang="fr-FR" sz="2400" dirty="0" err="1" smtClean="0"/>
              <a:t>backed</a:t>
            </a:r>
            <a:r>
              <a:rPr lang="fr-FR" sz="2400" dirty="0" smtClean="0"/>
              <a:t> </a:t>
            </a:r>
            <a:r>
              <a:rPr lang="fr-FR" sz="2400" dirty="0" err="1" smtClean="0"/>
              <a:t>SEZs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entertainment</a:t>
            </a:r>
            <a:r>
              <a:rPr lang="fr-FR" sz="2400" dirty="0" smtClean="0"/>
              <a:t>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 </a:t>
            </a:r>
            <a:r>
              <a:rPr lang="fr-FR" sz="2400" dirty="0" err="1" smtClean="0"/>
              <a:t>along</a:t>
            </a:r>
            <a:r>
              <a:rPr lang="fr-FR" sz="2400" dirty="0" smtClean="0"/>
              <a:t> the Sino-Lao border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03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Motivations and objectives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China’s</a:t>
            </a:r>
            <a:r>
              <a:rPr lang="fr-FR" sz="2400" dirty="0" smtClean="0"/>
              <a:t>, </a:t>
            </a:r>
            <a:r>
              <a:rPr lang="fr-FR" sz="2400" dirty="0" err="1" smtClean="0"/>
              <a:t>Japan’s</a:t>
            </a:r>
            <a:r>
              <a:rPr lang="fr-FR" sz="2400" dirty="0" smtClean="0"/>
              <a:t> and </a:t>
            </a:r>
            <a:r>
              <a:rPr lang="fr-FR" sz="2400" dirty="0" err="1" smtClean="0"/>
              <a:t>Korea’s</a:t>
            </a:r>
            <a:r>
              <a:rPr lang="fr-FR" sz="2400" dirty="0" smtClean="0"/>
              <a:t> </a:t>
            </a:r>
            <a:r>
              <a:rPr lang="fr-FR" sz="2400" dirty="0" err="1" smtClean="0"/>
              <a:t>rising</a:t>
            </a:r>
            <a:r>
              <a:rPr lang="fr-FR" sz="2400" dirty="0" smtClean="0"/>
              <a:t> </a:t>
            </a:r>
            <a:r>
              <a:rPr lang="fr-FR" sz="2400" dirty="0" err="1" smtClean="0"/>
              <a:t>interest</a:t>
            </a:r>
            <a:r>
              <a:rPr lang="fr-FR" sz="2400" dirty="0" smtClean="0"/>
              <a:t> in ASEAN, in </a:t>
            </a:r>
            <a:r>
              <a:rPr lang="fr-FR" sz="2400" dirty="0" err="1" smtClean="0"/>
              <a:t>particular</a:t>
            </a:r>
            <a:r>
              <a:rPr lang="fr-FR" sz="2400" dirty="0" smtClean="0"/>
              <a:t> in the CLM countries </a:t>
            </a:r>
          </a:p>
          <a:p>
            <a:r>
              <a:rPr lang="fr-FR" sz="2400" dirty="0" smtClean="0"/>
              <a:t>How do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interact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CLM countries and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the impact for the CLM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20080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7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Korea’s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Laos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Diplomatic relations re-established in 1995</a:t>
            </a:r>
          </a:p>
          <a:p>
            <a:r>
              <a:rPr lang="en-US" sz="2400" dirty="0" smtClean="0"/>
              <a:t>Korean ODI primarily in the construction sector and real estate</a:t>
            </a:r>
          </a:p>
          <a:p>
            <a:r>
              <a:rPr lang="en-US" sz="2400" dirty="0" smtClean="0"/>
              <a:t>However, a success story of Korea’s automobile industry: with 37</a:t>
            </a:r>
            <a:r>
              <a:rPr lang="en-US" sz="2400" dirty="0"/>
              <a:t>% of the market share in </a:t>
            </a:r>
            <a:r>
              <a:rPr lang="en-US" sz="2400" dirty="0" smtClean="0"/>
              <a:t>Laos - </a:t>
            </a:r>
            <a:r>
              <a:rPr lang="en-US" sz="2400" dirty="0" err="1" smtClean="0"/>
              <a:t>Kolao</a:t>
            </a:r>
            <a:r>
              <a:rPr lang="en-US" sz="2400" dirty="0" smtClean="0"/>
              <a:t>, initially importing second-hand cars then moving to assembling cars from imported parts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90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Japan’s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Laos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Substantial</a:t>
            </a:r>
            <a:r>
              <a:rPr lang="fr-FR" sz="2400" dirty="0" smtClean="0"/>
              <a:t> </a:t>
            </a:r>
            <a:r>
              <a:rPr lang="fr-FR" sz="2400" dirty="0" err="1" smtClean="0"/>
              <a:t>development</a:t>
            </a:r>
            <a:r>
              <a:rPr lang="fr-FR" sz="2400" dirty="0" smtClean="0"/>
              <a:t> assistance</a:t>
            </a:r>
          </a:p>
          <a:p>
            <a:r>
              <a:rPr lang="fr-FR" sz="2400" dirty="0" err="1" smtClean="0"/>
              <a:t>Industrial</a:t>
            </a:r>
            <a:r>
              <a:rPr lang="fr-FR" sz="2400" dirty="0" smtClean="0"/>
              <a:t> </a:t>
            </a:r>
            <a:r>
              <a:rPr lang="fr-FR" sz="2400" dirty="0" err="1" smtClean="0"/>
              <a:t>presence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SEZs</a:t>
            </a:r>
            <a:r>
              <a:rPr lang="fr-FR" sz="2400" dirty="0" smtClean="0"/>
              <a:t> (in </a:t>
            </a:r>
            <a:r>
              <a:rPr lang="fr-FR" sz="2400" dirty="0" err="1" smtClean="0"/>
              <a:t>particular</a:t>
            </a:r>
            <a:r>
              <a:rPr lang="fr-FR" sz="2400" dirty="0" smtClean="0"/>
              <a:t> Vientiane – </a:t>
            </a:r>
            <a:r>
              <a:rPr lang="fr-FR" sz="2400" dirty="0" err="1" smtClean="0"/>
              <a:t>Yazaki</a:t>
            </a:r>
            <a:r>
              <a:rPr lang="fr-FR" sz="2400" dirty="0" smtClean="0"/>
              <a:t> -, </a:t>
            </a:r>
            <a:r>
              <a:rPr lang="fr-FR" sz="2400" dirty="0" err="1" smtClean="0"/>
              <a:t>Savannakeht</a:t>
            </a:r>
            <a:r>
              <a:rPr lang="fr-FR" sz="2400" dirty="0" smtClean="0"/>
              <a:t> - Toyota </a:t>
            </a:r>
            <a:r>
              <a:rPr lang="fr-FR" sz="2400" dirty="0" err="1" smtClean="0"/>
              <a:t>Boshoku</a:t>
            </a:r>
            <a:r>
              <a:rPr lang="fr-FR" sz="2400" dirty="0" smtClean="0"/>
              <a:t>, Asahi Tec, Nikon), </a:t>
            </a:r>
            <a:r>
              <a:rPr lang="fr-FR" sz="2400" dirty="0" err="1" smtClean="0"/>
              <a:t>following</a:t>
            </a:r>
            <a:r>
              <a:rPr lang="fr-FR" sz="2400" dirty="0" smtClean="0"/>
              <a:t> a « Thailand+1 </a:t>
            </a:r>
            <a:r>
              <a:rPr lang="fr-FR" sz="2400" dirty="0" err="1" smtClean="0"/>
              <a:t>strategy</a:t>
            </a:r>
            <a:r>
              <a:rPr lang="fr-FR" sz="2400" dirty="0" smtClean="0"/>
              <a:t> »  </a:t>
            </a:r>
          </a:p>
          <a:p>
            <a:r>
              <a:rPr lang="en-US" sz="2400" dirty="0" smtClean="0"/>
              <a:t>JICA’s focus on connectivity (EWEC and SEC)</a:t>
            </a:r>
          </a:p>
          <a:p>
            <a:r>
              <a:rPr lang="en-US" sz="2400" dirty="0" smtClean="0"/>
              <a:t>Complementarity between assistance and industrial activities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17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Japan</a:t>
            </a:r>
            <a:r>
              <a:rPr lang="fr-FR" dirty="0" smtClean="0"/>
              <a:t>, Laos and the EWEC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222" y="2420888"/>
            <a:ext cx="1888421" cy="31321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8"/>
            <a:ext cx="2805303" cy="33123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7036" y="3140968"/>
            <a:ext cx="1864211" cy="15478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6021288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Source: JICA (2014)</a:t>
            </a:r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4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Myanmar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47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China, </a:t>
            </a:r>
            <a:r>
              <a:rPr lang="fr-FR" sz="2800" dirty="0" err="1" smtClean="0"/>
              <a:t>Japan</a:t>
            </a:r>
            <a:r>
              <a:rPr lang="fr-FR" sz="2800" dirty="0" smtClean="0"/>
              <a:t> and Korea in Myanmar</a:t>
            </a:r>
            <a:endParaRPr lang="fr-FR" sz="28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ODI in Myanmar by country of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of end-2013, US$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ODA into Myanmar: Japan No 2 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19672" y="2708920"/>
          <a:ext cx="5577840" cy="2244726"/>
        </p:xfrm>
        <a:graphic>
          <a:graphicData uri="http://schemas.openxmlformats.org/drawingml/2006/table">
            <a:tbl>
              <a:tblPr/>
              <a:tblGrid>
                <a:gridCol w="897255"/>
                <a:gridCol w="1259840"/>
                <a:gridCol w="990600"/>
                <a:gridCol w="1455420"/>
                <a:gridCol w="9747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Existing enterprises (realised)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 err="1">
                          <a:latin typeface="Calibri"/>
                          <a:ea typeface="Calibri"/>
                          <a:cs typeface="Times New Roman"/>
                        </a:rPr>
                        <a:t>Share</a:t>
                      </a: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 of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Permitted enterprises (approved)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Share of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14115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14193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Hong Kong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Korea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2973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2876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9984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3056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Singapore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2247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2584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Malaysia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1028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1626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France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33837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42951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19672" y="501317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itchFamily="34" charset="0"/>
              </a:rPr>
              <a:t>Source: MNPED</a:t>
            </a:r>
            <a:endParaRPr lang="fr-FR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SEZs</a:t>
            </a:r>
            <a:r>
              <a:rPr lang="fr-FR" sz="2800" dirty="0" smtClean="0"/>
              <a:t> in Myanmar 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988841"/>
            <a:ext cx="532859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China’s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Myanmar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 long-standing </a:t>
            </a:r>
            <a:r>
              <a:rPr lang="fr-FR" sz="2400" dirty="0" err="1" smtClean="0"/>
              <a:t>presence</a:t>
            </a:r>
            <a:r>
              <a:rPr lang="fr-FR" sz="2400" dirty="0" smtClean="0"/>
              <a:t>; China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still</a:t>
            </a:r>
            <a:r>
              <a:rPr lang="fr-FR" sz="2400" dirty="0" smtClean="0"/>
              <a:t> the No 1 </a:t>
            </a:r>
            <a:r>
              <a:rPr lang="fr-FR" sz="2400" dirty="0" err="1" smtClean="0"/>
              <a:t>investor</a:t>
            </a:r>
            <a:r>
              <a:rPr lang="fr-FR" sz="2400" dirty="0" smtClean="0"/>
              <a:t> </a:t>
            </a:r>
            <a:r>
              <a:rPr lang="fr-FR" sz="2400" dirty="0" err="1" smtClean="0"/>
              <a:t>despite</a:t>
            </a:r>
            <a:r>
              <a:rPr lang="fr-FR" sz="2400" dirty="0" smtClean="0"/>
              <a:t> </a:t>
            </a:r>
            <a:r>
              <a:rPr lang="fr-FR" sz="2400" dirty="0" err="1" smtClean="0"/>
              <a:t>recent</a:t>
            </a:r>
            <a:r>
              <a:rPr lang="fr-FR" sz="2400" dirty="0" smtClean="0"/>
              <a:t>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Heavy concentration in the power (63%) and </a:t>
            </a:r>
            <a:r>
              <a:rPr lang="fr-FR" sz="2400" dirty="0" err="1" smtClean="0"/>
              <a:t>oil</a:t>
            </a:r>
            <a:r>
              <a:rPr lang="fr-FR" sz="2400" dirty="0" smtClean="0"/>
              <a:t> &amp; </a:t>
            </a:r>
            <a:r>
              <a:rPr lang="fr-FR" sz="2400" dirty="0" err="1" smtClean="0"/>
              <a:t>gas</a:t>
            </a:r>
            <a:r>
              <a:rPr lang="fr-FR" sz="2400" dirty="0" smtClean="0"/>
              <a:t> </a:t>
            </a:r>
            <a:r>
              <a:rPr lang="fr-FR" sz="2400" dirty="0" err="1" smtClean="0"/>
              <a:t>sectors</a:t>
            </a:r>
            <a:r>
              <a:rPr lang="fr-FR" sz="2400" dirty="0" smtClean="0"/>
              <a:t> (25%) </a:t>
            </a:r>
          </a:p>
          <a:p>
            <a:r>
              <a:rPr lang="fr-FR" sz="2400" dirty="0" err="1" smtClean="0"/>
              <a:t>Many</a:t>
            </a:r>
            <a:r>
              <a:rPr lang="fr-FR" sz="2400" dirty="0" smtClean="0"/>
              <a:t> </a:t>
            </a:r>
            <a:r>
              <a:rPr lang="fr-FR" sz="2400" dirty="0" err="1" smtClean="0"/>
              <a:t>controversies</a:t>
            </a:r>
            <a:r>
              <a:rPr lang="fr-FR" sz="2400" dirty="0" smtClean="0"/>
              <a:t> </a:t>
            </a:r>
            <a:r>
              <a:rPr lang="fr-FR" sz="2400" dirty="0" err="1" smtClean="0"/>
              <a:t>raised</a:t>
            </a:r>
            <a:r>
              <a:rPr lang="fr-FR" sz="2400" dirty="0" smtClean="0"/>
              <a:t> by </a:t>
            </a:r>
            <a:r>
              <a:rPr lang="fr-FR" sz="2400" dirty="0" err="1" smtClean="0"/>
              <a:t>Chinese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investments</a:t>
            </a:r>
            <a:r>
              <a:rPr lang="fr-FR" sz="2400" dirty="0" smtClean="0"/>
              <a:t> (in </a:t>
            </a:r>
            <a:r>
              <a:rPr lang="fr-FR" sz="2400" dirty="0" err="1" smtClean="0"/>
              <a:t>particular</a:t>
            </a:r>
            <a:r>
              <a:rPr lang="fr-FR" sz="2400" dirty="0" smtClean="0"/>
              <a:t> </a:t>
            </a:r>
            <a:r>
              <a:rPr lang="fr-FR" sz="2400" dirty="0" err="1" smtClean="0"/>
              <a:t>Letpadaung</a:t>
            </a:r>
            <a:r>
              <a:rPr lang="fr-FR" sz="2400" dirty="0" smtClean="0"/>
              <a:t> </a:t>
            </a:r>
            <a:r>
              <a:rPr lang="fr-FR" sz="2400" dirty="0" err="1" smtClean="0"/>
              <a:t>coppermine</a:t>
            </a:r>
            <a:r>
              <a:rPr lang="fr-FR" sz="2400" dirty="0" smtClean="0"/>
              <a:t> and </a:t>
            </a:r>
            <a:r>
              <a:rPr lang="fr-FR" sz="2400" dirty="0" err="1" smtClean="0"/>
              <a:t>Myitsone</a:t>
            </a:r>
            <a:r>
              <a:rPr lang="fr-FR" sz="2400" dirty="0" smtClean="0"/>
              <a:t> dam)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25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Chinese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projects</a:t>
            </a:r>
            <a:r>
              <a:rPr lang="fr-FR" sz="2800" dirty="0" smtClean="0"/>
              <a:t> in Myanmar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59" y="2276872"/>
            <a:ext cx="5047341" cy="41764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76872"/>
            <a:ext cx="28083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8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Japan’s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Myanmar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First </a:t>
            </a:r>
            <a:r>
              <a:rPr lang="fr-FR" sz="2600" dirty="0" err="1" smtClean="0"/>
              <a:t>wave</a:t>
            </a:r>
            <a:r>
              <a:rPr lang="fr-FR" sz="2600" dirty="0" smtClean="0"/>
              <a:t> of </a:t>
            </a:r>
            <a:r>
              <a:rPr lang="fr-FR" sz="2600" dirty="0" err="1" smtClean="0"/>
              <a:t>Japanese</a:t>
            </a:r>
            <a:r>
              <a:rPr lang="fr-FR" sz="2600" dirty="0" smtClean="0"/>
              <a:t> FDI in the </a:t>
            </a:r>
            <a:r>
              <a:rPr lang="fr-FR" sz="2600" dirty="0" err="1" smtClean="0"/>
              <a:t>late</a:t>
            </a:r>
            <a:r>
              <a:rPr lang="fr-FR" sz="2600" dirty="0" smtClean="0"/>
              <a:t> 90s (</a:t>
            </a:r>
            <a:r>
              <a:rPr lang="fr-FR" sz="2600" dirty="0" err="1" smtClean="0"/>
              <a:t>development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Mingaladon</a:t>
            </a:r>
            <a:r>
              <a:rPr lang="fr-FR" sz="2600" dirty="0" smtClean="0"/>
              <a:t> </a:t>
            </a:r>
            <a:r>
              <a:rPr lang="fr-FR" sz="2600" dirty="0" err="1"/>
              <a:t>I</a:t>
            </a:r>
            <a:r>
              <a:rPr lang="fr-FR" sz="2600" dirty="0" err="1" smtClean="0"/>
              <a:t>ndustrial</a:t>
            </a:r>
            <a:r>
              <a:rPr lang="fr-FR" sz="2600" dirty="0" smtClean="0"/>
              <a:t> Park)</a:t>
            </a:r>
          </a:p>
          <a:p>
            <a:r>
              <a:rPr lang="fr-FR" sz="2600" dirty="0" err="1" smtClean="0"/>
              <a:t>Recent</a:t>
            </a:r>
            <a:r>
              <a:rPr lang="fr-FR" sz="2600" dirty="0" smtClean="0"/>
              <a:t> trend, </a:t>
            </a:r>
            <a:r>
              <a:rPr lang="fr-FR" sz="2600" dirty="0" err="1" smtClean="0"/>
              <a:t>need</a:t>
            </a:r>
            <a:r>
              <a:rPr lang="fr-FR" sz="2600" dirty="0" smtClean="0"/>
              <a:t> to catch up </a:t>
            </a:r>
            <a:r>
              <a:rPr lang="fr-FR" sz="2600" dirty="0" err="1" smtClean="0"/>
              <a:t>with</a:t>
            </a:r>
            <a:r>
              <a:rPr lang="fr-FR" sz="2600" dirty="0" smtClean="0"/>
              <a:t> China and </a:t>
            </a:r>
            <a:r>
              <a:rPr lang="fr-FR" sz="2600" dirty="0" err="1" smtClean="0"/>
              <a:t>Korea</a:t>
            </a:r>
            <a:r>
              <a:rPr lang="fr-FR" sz="2600" dirty="0" smtClean="0"/>
              <a:t>: « Do not miss a bus </a:t>
            </a:r>
            <a:r>
              <a:rPr lang="fr-FR" sz="2600" dirty="0" err="1" smtClean="0"/>
              <a:t>mindset</a:t>
            </a:r>
            <a:r>
              <a:rPr lang="fr-FR" sz="2600" dirty="0" smtClean="0"/>
              <a:t> »; </a:t>
            </a:r>
            <a:r>
              <a:rPr lang="fr-FR" sz="2600" dirty="0" err="1" smtClean="0"/>
              <a:t>unilateral</a:t>
            </a:r>
            <a:r>
              <a:rPr lang="fr-FR" sz="2600" dirty="0" smtClean="0"/>
              <a:t> </a:t>
            </a:r>
            <a:r>
              <a:rPr lang="fr-FR" sz="2600" dirty="0" err="1" smtClean="0"/>
              <a:t>debt</a:t>
            </a:r>
            <a:r>
              <a:rPr lang="fr-FR" sz="2600" dirty="0" smtClean="0"/>
              <a:t> </a:t>
            </a:r>
            <a:r>
              <a:rPr lang="fr-FR" sz="2600" dirty="0" err="1" smtClean="0"/>
              <a:t>write</a:t>
            </a:r>
            <a:r>
              <a:rPr lang="fr-FR" sz="2600" dirty="0" smtClean="0"/>
              <a:t>-off </a:t>
            </a:r>
          </a:p>
          <a:p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aid</a:t>
            </a:r>
            <a:r>
              <a:rPr lang="fr-FR" sz="2600" dirty="0" smtClean="0"/>
              <a:t> and </a:t>
            </a:r>
            <a:r>
              <a:rPr lang="fr-FR" sz="2600" dirty="0" smtClean="0"/>
              <a:t>FDI (</a:t>
            </a:r>
            <a:r>
              <a:rPr lang="fr-FR" sz="2600" dirty="0" err="1" smtClean="0"/>
              <a:t>which</a:t>
            </a:r>
            <a:r>
              <a:rPr lang="fr-FR" sz="2600" dirty="0" smtClean="0"/>
              <a:t> tends to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underestimated</a:t>
            </a:r>
            <a:r>
              <a:rPr lang="fr-FR" sz="2600" dirty="0" smtClean="0"/>
              <a:t>)</a:t>
            </a:r>
            <a:endParaRPr lang="fr-FR" sz="2600" dirty="0" smtClean="0"/>
          </a:p>
          <a:p>
            <a:r>
              <a:rPr lang="fr-FR" sz="2600" dirty="0" err="1" smtClean="0"/>
              <a:t>Diversified</a:t>
            </a:r>
            <a:r>
              <a:rPr lang="fr-FR" sz="2600" dirty="0" smtClean="0"/>
              <a:t> FDI: </a:t>
            </a:r>
            <a:r>
              <a:rPr lang="fr-FR" sz="2600" dirty="0" err="1" smtClean="0"/>
              <a:t>manufacturing</a:t>
            </a:r>
            <a:r>
              <a:rPr lang="fr-FR" sz="2600" dirty="0" smtClean="0"/>
              <a:t>, </a:t>
            </a:r>
            <a:r>
              <a:rPr lang="fr-FR" sz="2600" dirty="0" err="1" smtClean="0"/>
              <a:t>banking</a:t>
            </a:r>
            <a:endParaRPr lang="fr-FR" sz="2600" dirty="0" smtClean="0"/>
          </a:p>
          <a:p>
            <a:r>
              <a:rPr lang="fr-FR" sz="2600" dirty="0" smtClean="0"/>
              <a:t>Important </a:t>
            </a:r>
            <a:r>
              <a:rPr lang="fr-FR" sz="2600" dirty="0"/>
              <a:t>support </a:t>
            </a:r>
            <a:r>
              <a:rPr lang="fr-FR" sz="2600" dirty="0" err="1"/>
              <a:t>from</a:t>
            </a:r>
            <a:r>
              <a:rPr lang="fr-FR" sz="2600" dirty="0"/>
              <a:t> </a:t>
            </a:r>
            <a:r>
              <a:rPr lang="fr-FR" sz="2600" dirty="0" smtClean="0"/>
              <a:t>the </a:t>
            </a:r>
            <a:r>
              <a:rPr lang="fr-FR" sz="2600" dirty="0" err="1" smtClean="0"/>
              <a:t>Japanese</a:t>
            </a:r>
            <a:r>
              <a:rPr lang="fr-FR" sz="2600" dirty="0" smtClean="0"/>
              <a:t>  </a:t>
            </a:r>
            <a:r>
              <a:rPr lang="fr-FR" sz="2600" dirty="0" err="1" smtClean="0"/>
              <a:t>Government</a:t>
            </a:r>
            <a:r>
              <a:rPr lang="fr-FR" sz="2600" dirty="0" smtClean="0"/>
              <a:t>: </a:t>
            </a:r>
            <a:r>
              <a:rPr lang="fr-FR" sz="2600" dirty="0" err="1" smtClean="0"/>
              <a:t>Thilawa</a:t>
            </a:r>
            <a:r>
              <a:rPr lang="fr-FR" sz="2600" dirty="0" smtClean="0"/>
              <a:t> SEZ</a:t>
            </a:r>
          </a:p>
          <a:p>
            <a:r>
              <a:rPr lang="fr-FR" sz="2600" dirty="0" err="1" smtClean="0"/>
              <a:t>Japanese</a:t>
            </a:r>
            <a:r>
              <a:rPr lang="fr-FR" sz="2600" dirty="0" smtClean="0"/>
              <a:t> </a:t>
            </a:r>
            <a:r>
              <a:rPr lang="fr-FR" sz="2600" dirty="0" err="1" smtClean="0"/>
              <a:t>investors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active in the </a:t>
            </a:r>
            <a:r>
              <a:rPr lang="fr-FR" sz="2600" dirty="0" err="1" smtClean="0"/>
              <a:t>Thailand</a:t>
            </a:r>
            <a:r>
              <a:rPr lang="fr-FR" sz="2600" dirty="0" smtClean="0"/>
              <a:t>-</a:t>
            </a:r>
            <a:r>
              <a:rPr lang="fr-FR" sz="2600" dirty="0" err="1" smtClean="0"/>
              <a:t>backed</a:t>
            </a:r>
            <a:r>
              <a:rPr lang="fr-FR" sz="2600" dirty="0" smtClean="0"/>
              <a:t> </a:t>
            </a:r>
            <a:r>
              <a:rPr lang="fr-FR" sz="2600" dirty="0" err="1" smtClean="0"/>
              <a:t>Dawei</a:t>
            </a:r>
            <a:r>
              <a:rPr lang="fr-FR" sz="2600" dirty="0" smtClean="0"/>
              <a:t> SEZ</a:t>
            </a:r>
            <a:endParaRPr lang="fr-FR" sz="2600" dirty="0"/>
          </a:p>
          <a:p>
            <a:pPr marL="109728" indent="0">
              <a:buNone/>
            </a:pPr>
            <a:r>
              <a:rPr lang="fr-FR" dirty="0" smtClean="0"/>
              <a:t> 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57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4005064"/>
            <a:ext cx="45878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5942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Korea’s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Myanmar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Korea’s</a:t>
            </a:r>
            <a:r>
              <a:rPr lang="fr-FR" sz="2400" dirty="0" smtClean="0"/>
              <a:t> ODI </a:t>
            </a:r>
            <a:r>
              <a:rPr lang="fr-FR" sz="2400" dirty="0" err="1" smtClean="0"/>
              <a:t>focused</a:t>
            </a:r>
            <a:r>
              <a:rPr lang="fr-FR" sz="2400" dirty="0" smtClean="0"/>
              <a:t> on the </a:t>
            </a:r>
            <a:r>
              <a:rPr lang="fr-FR" sz="2400" dirty="0" err="1" smtClean="0"/>
              <a:t>manufacturing</a:t>
            </a:r>
            <a:r>
              <a:rPr lang="fr-FR" sz="2400" dirty="0" smtClean="0"/>
              <a:t>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  (</a:t>
            </a:r>
            <a:r>
              <a:rPr lang="fr-FR" sz="2400" dirty="0" err="1" smtClean="0"/>
              <a:t>electrical</a:t>
            </a:r>
            <a:r>
              <a:rPr lang="fr-FR" sz="2400" dirty="0" smtClean="0"/>
              <a:t> </a:t>
            </a:r>
            <a:r>
              <a:rPr lang="fr-FR" sz="2400" dirty="0" err="1" smtClean="0"/>
              <a:t>machinery</a:t>
            </a:r>
            <a:r>
              <a:rPr lang="fr-FR" sz="2400" dirty="0" smtClean="0"/>
              <a:t> and </a:t>
            </a:r>
            <a:r>
              <a:rPr lang="fr-FR" sz="2400" dirty="0" err="1" smtClean="0"/>
              <a:t>garment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early</a:t>
            </a:r>
            <a:r>
              <a:rPr lang="fr-FR" sz="2400" dirty="0" smtClean="0"/>
              <a:t> 90s)</a:t>
            </a:r>
          </a:p>
          <a:p>
            <a:r>
              <a:rPr lang="fr-FR" sz="2400" dirty="0" err="1" smtClean="0"/>
              <a:t>Korean</a:t>
            </a:r>
            <a:r>
              <a:rPr lang="fr-FR" sz="2400" dirty="0" smtClean="0"/>
              <a:t> </a:t>
            </a:r>
            <a:r>
              <a:rPr lang="fr-FR" sz="2400" dirty="0" err="1" smtClean="0"/>
              <a:t>firms</a:t>
            </a:r>
            <a:r>
              <a:rPr lang="fr-FR" sz="2400" dirty="0" smtClean="0"/>
              <a:t> </a:t>
            </a:r>
            <a:r>
              <a:rPr lang="fr-FR" sz="2400" dirty="0" err="1" smtClean="0"/>
              <a:t>got</a:t>
            </a:r>
            <a:r>
              <a:rPr lang="fr-FR" sz="2400" dirty="0" smtClean="0"/>
              <a:t> </a:t>
            </a:r>
            <a:r>
              <a:rPr lang="fr-FR" sz="2400" dirty="0" err="1" smtClean="0"/>
              <a:t>involved</a:t>
            </a:r>
            <a:r>
              <a:rPr lang="fr-FR" sz="2400" dirty="0" smtClean="0"/>
              <a:t> </a:t>
            </a:r>
            <a:r>
              <a:rPr lang="fr-FR" sz="2400" dirty="0" err="1" smtClean="0"/>
              <a:t>recently</a:t>
            </a:r>
            <a:r>
              <a:rPr lang="fr-FR" sz="2400" dirty="0" smtClean="0"/>
              <a:t> in </a:t>
            </a:r>
            <a:r>
              <a:rPr lang="fr-FR" sz="2400" dirty="0" err="1" smtClean="0"/>
              <a:t>natural</a:t>
            </a:r>
            <a:r>
              <a:rPr lang="fr-FR" sz="2400" dirty="0" smtClean="0"/>
              <a:t> </a:t>
            </a:r>
            <a:r>
              <a:rPr lang="fr-FR" sz="2400" dirty="0" err="1" smtClean="0"/>
              <a:t>gas</a:t>
            </a:r>
            <a:r>
              <a:rPr lang="fr-FR" sz="2400" dirty="0" smtClean="0"/>
              <a:t> production as </a:t>
            </a:r>
            <a:r>
              <a:rPr lang="fr-FR" sz="2400" dirty="0" err="1" smtClean="0"/>
              <a:t>well</a:t>
            </a:r>
            <a:r>
              <a:rPr lang="fr-FR" sz="2400" dirty="0" smtClean="0"/>
              <a:t> as in </a:t>
            </a:r>
            <a:r>
              <a:rPr lang="fr-FR" sz="2400" dirty="0" err="1" smtClean="0"/>
              <a:t>steel</a:t>
            </a:r>
            <a:r>
              <a:rPr lang="fr-FR" sz="2400" dirty="0" smtClean="0"/>
              <a:t> production</a:t>
            </a:r>
          </a:p>
          <a:p>
            <a:r>
              <a:rPr lang="fr-FR" sz="2400" dirty="0" err="1" smtClean="0"/>
              <a:t>Korean</a:t>
            </a:r>
            <a:r>
              <a:rPr lang="fr-FR" sz="2400" dirty="0" smtClean="0"/>
              <a:t> </a:t>
            </a:r>
            <a:r>
              <a:rPr lang="fr-FR" sz="2400" dirty="0" err="1" smtClean="0"/>
              <a:t>investors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target</a:t>
            </a:r>
            <a:r>
              <a:rPr lang="fr-FR" sz="2400" dirty="0" smtClean="0"/>
              <a:t> the </a:t>
            </a:r>
            <a:r>
              <a:rPr lang="fr-FR" sz="2400" dirty="0" err="1" smtClean="0"/>
              <a:t>rapidly</a:t>
            </a:r>
            <a:r>
              <a:rPr lang="fr-FR" sz="2400" dirty="0" smtClean="0"/>
              <a:t> </a:t>
            </a:r>
            <a:r>
              <a:rPr lang="fr-FR" sz="2400" dirty="0" err="1" smtClean="0"/>
              <a:t>growing</a:t>
            </a:r>
            <a:r>
              <a:rPr lang="fr-FR" sz="2400" dirty="0" smtClean="0"/>
              <a:t> local </a:t>
            </a:r>
            <a:r>
              <a:rPr lang="fr-FR" sz="2400" dirty="0" err="1" smtClean="0"/>
              <a:t>market</a:t>
            </a:r>
            <a:r>
              <a:rPr lang="fr-FR" sz="2400" dirty="0" smtClean="0"/>
              <a:t> (</a:t>
            </a:r>
            <a:r>
              <a:rPr lang="fr-FR" sz="2400" dirty="0" err="1" smtClean="0"/>
              <a:t>Lotteria</a:t>
            </a:r>
            <a:r>
              <a:rPr lang="fr-FR" sz="2400" dirty="0" smtClean="0"/>
              <a:t> burger </a:t>
            </a:r>
            <a:r>
              <a:rPr lang="fr-FR" sz="2400" dirty="0" err="1" smtClean="0"/>
              <a:t>company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KOICA’s</a:t>
            </a:r>
            <a:r>
              <a:rPr lang="fr-FR" sz="2400" dirty="0" smtClean="0"/>
              <a:t> </a:t>
            </a:r>
            <a:r>
              <a:rPr lang="fr-FR" sz="2400" dirty="0" err="1" smtClean="0"/>
              <a:t>involvement</a:t>
            </a:r>
            <a:r>
              <a:rPr lang="fr-FR" sz="2400" dirty="0" smtClean="0"/>
              <a:t> </a:t>
            </a:r>
            <a:r>
              <a:rPr lang="fr-FR" sz="2400" dirty="0" smtClean="0"/>
              <a:t>in Myanmar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</a:t>
            </a:r>
            <a:r>
              <a:rPr lang="fr-FR" sz="2400" dirty="0" err="1" smtClean="0"/>
              <a:t>grants</a:t>
            </a:r>
            <a:endParaRPr lang="fr-FR" sz="2400" dirty="0" smtClean="0"/>
          </a:p>
          <a:p>
            <a:pPr marL="109728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4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Wrapping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Japan lags behind China and Korea in the CLM countries and is playing catch up (in particular in Myanmar)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public-private </a:t>
            </a:r>
            <a:r>
              <a:rPr lang="en-US" sz="2400" dirty="0" err="1" smtClean="0"/>
              <a:t>complementarity</a:t>
            </a:r>
            <a:r>
              <a:rPr lang="en-US" sz="2400" dirty="0" smtClean="0"/>
              <a:t> is strong in the case of Japan, with the </a:t>
            </a:r>
            <a:r>
              <a:rPr lang="en-US" sz="2400" dirty="0"/>
              <a:t>government </a:t>
            </a:r>
            <a:r>
              <a:rPr lang="en-US" sz="2400" dirty="0" smtClean="0"/>
              <a:t>using </a:t>
            </a:r>
            <a:r>
              <a:rPr lang="en-US" sz="2400" dirty="0"/>
              <a:t>billions of dollars in development aid to </a:t>
            </a:r>
            <a:r>
              <a:rPr lang="en-US" sz="2400" dirty="0" smtClean="0"/>
              <a:t>enhance the regional connectivity facilitating business for Japanese companies</a:t>
            </a:r>
            <a:endParaRPr lang="en-US" sz="2400" dirty="0" smtClean="0"/>
          </a:p>
          <a:p>
            <a:r>
              <a:rPr lang="en-US" sz="2400" dirty="0" smtClean="0"/>
              <a:t>Japanese FDI in Cambodia and Laos is instrumental in helping their integration in </a:t>
            </a:r>
            <a:r>
              <a:rPr lang="en-US" sz="2400" dirty="0" smtClean="0"/>
              <a:t>RPNs, in particular through the Thailand+1 strategy</a:t>
            </a:r>
            <a:endParaRPr lang="en-US" sz="2400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7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Wrapping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Korean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 in the CLM </a:t>
            </a:r>
            <a:r>
              <a:rPr lang="fr-FR" sz="2400" dirty="0" smtClean="0"/>
              <a:t>has </a:t>
            </a:r>
            <a:r>
              <a:rPr lang="fr-FR" sz="2400" dirty="0" err="1" smtClean="0"/>
              <a:t>benefited</a:t>
            </a:r>
            <a:r>
              <a:rPr lang="fr-FR" sz="2400" dirty="0" smtClean="0"/>
              <a:t> from the </a:t>
            </a:r>
            <a:r>
              <a:rPr lang="fr-FR" sz="2400" dirty="0" err="1" smtClean="0"/>
              <a:t>country’s</a:t>
            </a:r>
            <a:r>
              <a:rPr lang="fr-FR" sz="2400" dirty="0" smtClean="0"/>
              <a:t> positive image as a </a:t>
            </a:r>
            <a:r>
              <a:rPr lang="fr-FR" sz="2400" dirty="0" err="1" smtClean="0"/>
              <a:t>recent</a:t>
            </a:r>
            <a:r>
              <a:rPr lang="fr-FR" sz="2400" dirty="0" smtClean="0"/>
              <a:t> </a:t>
            </a:r>
            <a:r>
              <a:rPr lang="fr-FR" sz="2400" dirty="0" err="1" smtClean="0"/>
              <a:t>success</a:t>
            </a:r>
            <a:r>
              <a:rPr lang="fr-FR" sz="2400" dirty="0" smtClean="0"/>
              <a:t> story </a:t>
            </a:r>
            <a:r>
              <a:rPr lang="fr-FR" sz="2400" dirty="0" err="1" smtClean="0"/>
              <a:t>willing</a:t>
            </a:r>
            <a:r>
              <a:rPr lang="fr-FR" sz="2400" dirty="0" smtClean="0"/>
              <a:t> to </a:t>
            </a:r>
            <a:r>
              <a:rPr lang="fr-FR" sz="2400" dirty="0" err="1" smtClean="0"/>
              <a:t>share</a:t>
            </a:r>
            <a:r>
              <a:rPr lang="fr-FR" sz="2400" dirty="0" smtClean="0"/>
              <a:t> </a:t>
            </a:r>
            <a:r>
              <a:rPr lang="fr-FR" sz="2400" dirty="0" err="1" smtClean="0"/>
              <a:t>its</a:t>
            </a:r>
            <a:r>
              <a:rPr lang="fr-FR" sz="2400" dirty="0" smtClean="0"/>
              <a:t> </a:t>
            </a:r>
            <a:r>
              <a:rPr lang="fr-FR" sz="2400" dirty="0" err="1" smtClean="0"/>
              <a:t>development</a:t>
            </a:r>
            <a:r>
              <a:rPr lang="fr-FR" sz="2400" dirty="0" smtClean="0"/>
              <a:t> </a:t>
            </a:r>
            <a:r>
              <a:rPr lang="fr-FR" sz="2400" dirty="0" err="1" smtClean="0"/>
              <a:t>experience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Korean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 in the CLM countries tend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diversified</a:t>
            </a:r>
            <a:r>
              <a:rPr lang="fr-FR" sz="2400" dirty="0" smtClean="0"/>
              <a:t> in </a:t>
            </a:r>
            <a:r>
              <a:rPr lang="fr-FR" sz="2400" dirty="0" err="1" smtClean="0"/>
              <a:t>terms</a:t>
            </a:r>
            <a:r>
              <a:rPr lang="fr-FR" sz="2400" dirty="0" smtClean="0"/>
              <a:t> of </a:t>
            </a:r>
            <a:r>
              <a:rPr lang="fr-FR" sz="2400" dirty="0" err="1" smtClean="0"/>
              <a:t>sectors</a:t>
            </a:r>
            <a:r>
              <a:rPr lang="fr-FR" sz="2400" dirty="0" smtClean="0"/>
              <a:t> as </a:t>
            </a:r>
            <a:r>
              <a:rPr lang="fr-FR" sz="2400" dirty="0" err="1" smtClean="0"/>
              <a:t>well</a:t>
            </a:r>
            <a:r>
              <a:rPr lang="fr-FR" sz="2400" dirty="0" smtClean="0"/>
              <a:t> as types of </a:t>
            </a:r>
            <a:r>
              <a:rPr lang="fr-FR" sz="2400" dirty="0" err="1" smtClean="0"/>
              <a:t>investors</a:t>
            </a:r>
            <a:endParaRPr lang="fr-FR" sz="2400" dirty="0" smtClean="0"/>
          </a:p>
          <a:p>
            <a:endParaRPr lang="en-US" sz="24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Wrapping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Chinese SOEs are actively investing in hydropower projects in Cambodia, Laos and Myanmar </a:t>
            </a:r>
            <a:endParaRPr lang="en-US" sz="2400" dirty="0" smtClean="0"/>
          </a:p>
          <a:p>
            <a:r>
              <a:rPr lang="en-US" sz="2400" dirty="0" smtClean="0"/>
              <a:t>China tends to focus on natural resource-seeking investments in the CLM but has </a:t>
            </a:r>
            <a:r>
              <a:rPr lang="en-US" sz="2400" dirty="0" smtClean="0"/>
              <a:t>recently experienced difficulties in </a:t>
            </a:r>
            <a:r>
              <a:rPr lang="en-US" sz="2400" dirty="0" smtClean="0"/>
              <a:t>particular in Myanmar </a:t>
            </a:r>
            <a:endParaRPr lang="en-US" sz="2400" dirty="0" smtClean="0"/>
          </a:p>
          <a:p>
            <a:r>
              <a:rPr lang="en-US" sz="2400" dirty="0" smtClean="0"/>
              <a:t>Overall, Japan’s and Korea’s involvement in the CLM tend to be more “development friendly” than China’s, whose objective is also to </a:t>
            </a:r>
            <a:r>
              <a:rPr lang="en-US" sz="2400" dirty="0" smtClean="0"/>
              <a:t>assist </a:t>
            </a:r>
            <a:r>
              <a:rPr lang="en-US" sz="2400" dirty="0" smtClean="0"/>
              <a:t>landlocked </a:t>
            </a:r>
            <a:r>
              <a:rPr lang="en-US" sz="2400" dirty="0" smtClean="0"/>
              <a:t>Southern provinces </a:t>
            </a:r>
            <a:r>
              <a:rPr lang="en-US" sz="2400" dirty="0" smtClean="0"/>
              <a:t>such as Yunnan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981200"/>
            <a:ext cx="7992888" cy="1362075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!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FDI </a:t>
            </a:r>
            <a:r>
              <a:rPr lang="fr-FR" sz="2800" dirty="0" err="1" smtClean="0"/>
              <a:t>intensity</a:t>
            </a:r>
            <a:r>
              <a:rPr lang="fr-FR" sz="2800" dirty="0" smtClean="0"/>
              <a:t> ratio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5032920"/>
              </p:ext>
            </p:extLst>
          </p:nvPr>
        </p:nvGraphicFramePr>
        <p:xfrm>
          <a:off x="1081249" y="2420888"/>
          <a:ext cx="6768756" cy="29523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2189"/>
                <a:gridCol w="1692189"/>
                <a:gridCol w="1692189"/>
                <a:gridCol w="1692189"/>
              </a:tblGrid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China (</a:t>
                      </a:r>
                      <a:r>
                        <a:rPr lang="fr-FR" sz="1400" dirty="0">
                          <a:effectLst/>
                          <a:latin typeface="Calibri" pitchFamily="34" charset="0"/>
                        </a:rPr>
                        <a:t>2001-12)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 pitchFamily="34" charset="0"/>
                        </a:rPr>
                        <a:t>Japan</a:t>
                      </a: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fr-FR" sz="1400" dirty="0">
                          <a:effectLst/>
                          <a:latin typeface="Calibri" pitchFamily="34" charset="0"/>
                        </a:rPr>
                        <a:t>(2005-12)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 pitchFamily="34" charset="0"/>
                        </a:rPr>
                        <a:t>Korea</a:t>
                      </a: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fr-FR" sz="1400" dirty="0">
                          <a:effectLst/>
                          <a:latin typeface="Calibri" pitchFamily="34" charset="0"/>
                        </a:rPr>
                        <a:t>(2003-12)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err="1" smtClean="0">
                          <a:effectLst/>
                          <a:latin typeface="Calibri" pitchFamily="34" charset="0"/>
                        </a:rPr>
                        <a:t>Cambodia</a:t>
                      </a: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 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11.32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0.82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19.78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Laos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40.76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0.36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4.26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Myanmar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8.86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0.07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 smtClean="0">
                        <a:effectLst/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 smtClean="0">
                          <a:effectLst/>
                          <a:latin typeface="Calibri" pitchFamily="34" charset="0"/>
                        </a:rPr>
                        <a:t>10.97</a:t>
                      </a:r>
                      <a:endParaRPr lang="fr-FR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43608" y="5661248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</a:rPr>
              <a:t>Source: </a:t>
            </a:r>
            <a:r>
              <a:rPr lang="fr-FR" sz="1400" dirty="0" err="1" smtClean="0">
                <a:latin typeface="Calibri" panose="020F0502020204030204" pitchFamily="34" charset="0"/>
              </a:rPr>
              <a:t>author’s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dirty="0" err="1" smtClean="0">
                <a:latin typeface="Calibri" panose="020F0502020204030204" pitchFamily="34" charset="0"/>
              </a:rPr>
              <a:t>calculations</a:t>
            </a:r>
            <a:r>
              <a:rPr lang="fr-FR" sz="1400" dirty="0" smtClean="0">
                <a:latin typeface="Calibri" panose="020F0502020204030204" pitchFamily="34" charset="0"/>
              </a:rPr>
              <a:t>, </a:t>
            </a:r>
            <a:r>
              <a:rPr lang="fr-FR" sz="1400" dirty="0" err="1" smtClean="0">
                <a:latin typeface="Calibri" panose="020F0502020204030204" pitchFamily="34" charset="0"/>
              </a:rPr>
              <a:t>using</a:t>
            </a:r>
            <a:r>
              <a:rPr lang="fr-FR" sz="1400" dirty="0" smtClean="0">
                <a:latin typeface="Calibri" panose="020F0502020204030204" pitchFamily="34" charset="0"/>
              </a:rPr>
              <a:t> UNCTAD </a:t>
            </a:r>
            <a:r>
              <a:rPr lang="fr-FR" sz="1400" dirty="0" err="1" smtClean="0">
                <a:latin typeface="Calibri" panose="020F0502020204030204" pitchFamily="34" charset="0"/>
              </a:rPr>
              <a:t>fdi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dirty="0" err="1" smtClean="0">
                <a:latin typeface="Calibri" panose="020F0502020204030204" pitchFamily="34" charset="0"/>
              </a:rPr>
              <a:t>database</a:t>
            </a:r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1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Japanese</a:t>
            </a:r>
            <a:r>
              <a:rPr lang="fr-FR" sz="2800" dirty="0" smtClean="0"/>
              <a:t> </a:t>
            </a:r>
            <a:r>
              <a:rPr lang="fr-FR" sz="2800" dirty="0" err="1" smtClean="0"/>
              <a:t>firms</a:t>
            </a:r>
            <a:r>
              <a:rPr lang="fr-FR" sz="2800" dirty="0" smtClean="0"/>
              <a:t> </a:t>
            </a:r>
            <a:r>
              <a:rPr lang="fr-FR" sz="2800" dirty="0" err="1" smtClean="0"/>
              <a:t>registered</a:t>
            </a:r>
            <a:r>
              <a:rPr lang="fr-FR" sz="2800" dirty="0" smtClean="0"/>
              <a:t> in </a:t>
            </a:r>
            <a:r>
              <a:rPr lang="fr-FR" sz="2800" dirty="0" err="1" smtClean="0"/>
              <a:t>JCCs</a:t>
            </a:r>
            <a:r>
              <a:rPr lang="fr-FR" sz="2800" dirty="0" smtClean="0"/>
              <a:t> in ASEAN 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94815" y="2442366"/>
          <a:ext cx="5754370" cy="1973268"/>
        </p:xfrm>
        <a:graphic>
          <a:graphicData uri="http://schemas.openxmlformats.org/drawingml/2006/table">
            <a:tbl>
              <a:tblPr/>
              <a:tblGrid>
                <a:gridCol w="1438275"/>
                <a:gridCol w="1438275"/>
                <a:gridCol w="1438910"/>
                <a:gridCol w="14389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June 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June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latin typeface="Calibri"/>
                          <a:ea typeface="Calibri"/>
                          <a:cs typeface="Times New Roman"/>
                        </a:rPr>
                        <a:t>June</a:t>
                      </a: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Brunei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Cambodia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Laos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Malaysia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582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Myanmar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Philippines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Singapore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675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772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801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1379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1479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1552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1035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1323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Number of Japanese Companies registered in JCCs in ASEAN member states </a:t>
            </a:r>
            <a:endParaRPr kumimoji="0" lang="fr-F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 : JETRO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91680" y="450912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itchFamily="34" charset="0"/>
              </a:rPr>
              <a:t>Source: </a:t>
            </a:r>
            <a:r>
              <a:rPr lang="fr-FR" sz="1400" dirty="0" err="1" smtClean="0">
                <a:latin typeface="Calibri" pitchFamily="34" charset="0"/>
              </a:rPr>
              <a:t>Jetro</a:t>
            </a:r>
            <a:endParaRPr lang="fr-FR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Cambodia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China, </a:t>
            </a:r>
            <a:r>
              <a:rPr lang="fr-FR" sz="2800" dirty="0" err="1" smtClean="0"/>
              <a:t>Japan</a:t>
            </a:r>
            <a:r>
              <a:rPr lang="fr-FR" sz="2800" dirty="0" smtClean="0"/>
              <a:t>, Korea in </a:t>
            </a:r>
            <a:r>
              <a:rPr lang="fr-FR" sz="2800" dirty="0" err="1" smtClean="0"/>
              <a:t>Cambodia</a:t>
            </a:r>
            <a:endParaRPr lang="fr-FR" sz="28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FDI in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Cambodia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by country of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(cumulated flows 1994-2013, in US$ billions)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ODA donors to Cambodia : No 1 Japan,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 4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Korea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(but China is the top provider of soft loans)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835696" y="2708920"/>
          <a:ext cx="5754370" cy="2332044"/>
        </p:xfrm>
        <a:graphic>
          <a:graphicData uri="http://schemas.openxmlformats.org/drawingml/2006/table">
            <a:tbl>
              <a:tblPr/>
              <a:tblGrid>
                <a:gridCol w="1917700"/>
                <a:gridCol w="1918335"/>
                <a:gridCol w="19183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Total flows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% of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Korea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Malaysia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United Kingdom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Taiwan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Hong Kong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Singapore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0.79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Russia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08375" algn="l"/>
                        </a:tabLst>
                      </a:pPr>
                      <a:r>
                        <a:rPr lang="fr-FR" sz="1100" dirty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835696" y="501317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itchFamily="34" charset="0"/>
              </a:rPr>
              <a:t>Source: CDC</a:t>
            </a:r>
            <a:endParaRPr lang="fr-FR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9848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SEZs</a:t>
            </a:r>
            <a:r>
              <a:rPr lang="fr-FR" sz="2800" dirty="0" smtClean="0"/>
              <a:t> in </a:t>
            </a:r>
            <a:r>
              <a:rPr lang="fr-FR" sz="2800" dirty="0" err="1" smtClean="0"/>
              <a:t>Cambodia</a:t>
            </a:r>
            <a:endParaRPr lang="fr-FR" sz="28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  <p:pic>
        <p:nvPicPr>
          <p:cNvPr id="5" name="Image 4" descr="http://www.howtocambodia.com/magazine-06/SEZ-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6544"/>
            <a:ext cx="5715000" cy="428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Chinese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in </a:t>
            </a:r>
            <a:r>
              <a:rPr lang="fr-FR" dirty="0" err="1" smtClean="0"/>
              <a:t>Cambodia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2400" dirty="0" smtClean="0"/>
              <a:t>First </a:t>
            </a:r>
            <a:r>
              <a:rPr lang="fr-FR" sz="2400" dirty="0" err="1" smtClean="0"/>
              <a:t>wave</a:t>
            </a:r>
            <a:r>
              <a:rPr lang="fr-FR" sz="2400" dirty="0" smtClean="0"/>
              <a:t> of </a:t>
            </a:r>
            <a:r>
              <a:rPr lang="fr-FR" sz="2400" dirty="0" err="1" smtClean="0"/>
              <a:t>investments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garment</a:t>
            </a:r>
            <a:r>
              <a:rPr lang="fr-FR" sz="2400" dirty="0" smtClean="0"/>
              <a:t> </a:t>
            </a:r>
            <a:r>
              <a:rPr lang="fr-FR" sz="2400" dirty="0" err="1" smtClean="0"/>
              <a:t>industry</a:t>
            </a:r>
            <a:r>
              <a:rPr lang="fr-FR" sz="2400" dirty="0" smtClean="0"/>
              <a:t> (mid-90s) </a:t>
            </a:r>
            <a:endParaRPr lang="fr-FR" sz="2400" dirty="0" smtClean="0"/>
          </a:p>
          <a:p>
            <a:pPr>
              <a:spcBef>
                <a:spcPts val="600"/>
              </a:spcBef>
            </a:pPr>
            <a:r>
              <a:rPr lang="fr-FR" sz="2400" dirty="0" smtClean="0"/>
              <a:t>Over time, shift </a:t>
            </a:r>
            <a:r>
              <a:rPr lang="fr-FR" sz="2400" dirty="0" err="1" smtClean="0"/>
              <a:t>towards</a:t>
            </a:r>
            <a:r>
              <a:rPr lang="fr-FR" sz="2400" dirty="0" smtClean="0"/>
              <a:t> </a:t>
            </a:r>
            <a:r>
              <a:rPr lang="fr-FR" sz="2400" dirty="0" err="1" smtClean="0"/>
              <a:t>energy</a:t>
            </a:r>
            <a:r>
              <a:rPr lang="fr-FR" sz="2400" dirty="0" smtClean="0"/>
              <a:t>, </a:t>
            </a:r>
            <a:r>
              <a:rPr lang="fr-FR" sz="2400" dirty="0" err="1" smtClean="0"/>
              <a:t>mining</a:t>
            </a:r>
            <a:r>
              <a:rPr lang="fr-FR" sz="2400" dirty="0" smtClean="0"/>
              <a:t>, agriculture, </a:t>
            </a:r>
            <a:r>
              <a:rPr lang="fr-FR" sz="2400" dirty="0" smtClean="0"/>
              <a:t>and </a:t>
            </a:r>
            <a:r>
              <a:rPr lang="fr-FR" sz="2400" dirty="0" smtClean="0"/>
              <a:t>real </a:t>
            </a:r>
            <a:r>
              <a:rPr lang="fr-FR" sz="2400" dirty="0" err="1" smtClean="0"/>
              <a:t>estate</a:t>
            </a:r>
            <a:r>
              <a:rPr lang="fr-FR" sz="24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Much of Cambodia's hydroelectric power expansion to date was financed by </a:t>
            </a:r>
            <a:r>
              <a:rPr lang="en-US" sz="2400" dirty="0" smtClean="0"/>
              <a:t>China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China’s development </a:t>
            </a:r>
            <a:r>
              <a:rPr lang="en-US" sz="2400" dirty="0" smtClean="0"/>
              <a:t>assistance and soft loans to </a:t>
            </a:r>
            <a:r>
              <a:rPr lang="en-US" sz="2400" dirty="0" smtClean="0"/>
              <a:t>Cambodia focus primarily on infrastructure)</a:t>
            </a:r>
            <a:endParaRPr lang="fr-FR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F.Nicolas/IFRI/ERIA/ February 2015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Urba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909</TotalTime>
  <Words>1334</Words>
  <Application>Microsoft Office PowerPoint</Application>
  <PresentationFormat>Affichage à l'écran (4:3)</PresentationFormat>
  <Paragraphs>440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Urbain</vt:lpstr>
      <vt:lpstr>China, Japan and Korea:  Which role in the CLM countries </vt:lpstr>
      <vt:lpstr>Motivations and objectives  </vt:lpstr>
      <vt:lpstr>Diapositive 3</vt:lpstr>
      <vt:lpstr>FDI intensity ratio</vt:lpstr>
      <vt:lpstr>Japanese firms registered in JCCs in ASEAN </vt:lpstr>
      <vt:lpstr>Cambodia</vt:lpstr>
      <vt:lpstr>China, Japan, Korea in Cambodia</vt:lpstr>
      <vt:lpstr>SEZs in Cambodia</vt:lpstr>
      <vt:lpstr>Chinese presence in Cambodia</vt:lpstr>
      <vt:lpstr>Japan’s presence in Cambodia</vt:lpstr>
      <vt:lpstr>Diapositive 11</vt:lpstr>
      <vt:lpstr>Diapositive 12</vt:lpstr>
      <vt:lpstr>Japan, Cambodia and the Southern Economic Corridor</vt:lpstr>
      <vt:lpstr>Korea’s presence in Cambodia</vt:lpstr>
      <vt:lpstr>Korea’s direct investment in ASEAN</vt:lpstr>
      <vt:lpstr>Lao Democratic Republic</vt:lpstr>
      <vt:lpstr>China, Japan and Korea in Laos </vt:lpstr>
      <vt:lpstr>SEZs in Laos</vt:lpstr>
      <vt:lpstr>China’s presence in Laos</vt:lpstr>
      <vt:lpstr>Diapositive 20</vt:lpstr>
      <vt:lpstr>Korea’s presence in Laos </vt:lpstr>
      <vt:lpstr>Japan’s presence in Laos</vt:lpstr>
      <vt:lpstr>Japan, Laos and the EWEC</vt:lpstr>
      <vt:lpstr>Myanmar</vt:lpstr>
      <vt:lpstr>China, Japan and Korea in Myanmar</vt:lpstr>
      <vt:lpstr>SEZs in Myanmar </vt:lpstr>
      <vt:lpstr>China’s presence in Myanmar</vt:lpstr>
      <vt:lpstr>Chinese projects in Myanmar</vt:lpstr>
      <vt:lpstr>Japan’s presence in Myanmar </vt:lpstr>
      <vt:lpstr>Korea’s presence in Myanmar</vt:lpstr>
      <vt:lpstr>Wrapping up</vt:lpstr>
      <vt:lpstr>Wrapping up</vt:lpstr>
      <vt:lpstr>Wrapping up</vt:lpstr>
      <vt:lpstr>Thank you for your attention 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China, Japan and Korea:  Which role in the CLM countries</dc:title>
  <dc:creator>Françoise Nicolas</dc:creator>
  <cp:lastModifiedBy>Françoise Nicolas</cp:lastModifiedBy>
  <cp:revision>77</cp:revision>
  <dcterms:created xsi:type="dcterms:W3CDTF">2015-01-26T18:05:03Z</dcterms:created>
  <dcterms:modified xsi:type="dcterms:W3CDTF">2015-02-11T18:01:32Z</dcterms:modified>
</cp:coreProperties>
</file>