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66" r:id="rId3"/>
    <p:sldId id="267" r:id="rId4"/>
    <p:sldId id="268" r:id="rId5"/>
    <p:sldId id="271" r:id="rId6"/>
    <p:sldId id="257" r:id="rId7"/>
    <p:sldId id="297" r:id="rId8"/>
    <p:sldId id="298" r:id="rId9"/>
    <p:sldId id="302" r:id="rId10"/>
    <p:sldId id="303" r:id="rId11"/>
    <p:sldId id="261" r:id="rId12"/>
    <p:sldId id="262" r:id="rId13"/>
    <p:sldId id="274" r:id="rId14"/>
    <p:sldId id="275" r:id="rId15"/>
    <p:sldId id="279" r:id="rId16"/>
    <p:sldId id="281" r:id="rId17"/>
    <p:sldId id="284" r:id="rId18"/>
    <p:sldId id="283" r:id="rId19"/>
    <p:sldId id="273" r:id="rId20"/>
    <p:sldId id="296" r:id="rId21"/>
    <p:sldId id="289" r:id="rId22"/>
    <p:sldId id="286" r:id="rId23"/>
    <p:sldId id="287" r:id="rId24"/>
    <p:sldId id="288" r:id="rId25"/>
    <p:sldId id="293" r:id="rId26"/>
    <p:sldId id="294" r:id="rId27"/>
    <p:sldId id="304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28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72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54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2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26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19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78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69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8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00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E7810-3B7B-49EC-A6AC-FCE5D50E71A3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74AEB-4D67-4520-B49E-DD11CDDB0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96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999" y="567024"/>
            <a:ext cx="94652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fr-F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four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pillars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AEC have a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differentiated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impact on CLMV countries</a:t>
            </a:r>
          </a:p>
          <a:p>
            <a:pPr lvl="0" algn="just">
              <a:spcAft>
                <a:spcPts val="0"/>
              </a:spcAft>
            </a:pPr>
            <a:endParaRPr lang="fr-FR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fr-FR" sz="20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A unique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market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</a:pP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ree circulation of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goods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services, capital and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labor</a:t>
            </a:r>
            <a:endParaRPr lang="fr-FR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fr-FR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A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competitive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region</a:t>
            </a:r>
            <a:endParaRPr lang="fr-FR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Common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policies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competition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consumer protection,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intellectual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property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transports,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energy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                                                    information technologies, e-commerce,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some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fiscal issues</a:t>
            </a:r>
          </a:p>
          <a:p>
            <a:pPr lvl="0" algn="just">
              <a:spcAft>
                <a:spcPts val="0"/>
              </a:spcAft>
            </a:pPr>
            <a:endParaRPr lang="fr-FR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An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equitable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endParaRPr lang="fr-FR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Covering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the issue of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SME’s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as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as initiatives and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technical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assistance for CLMV Countries</a:t>
            </a:r>
          </a:p>
          <a:p>
            <a:pPr lvl="0" algn="just">
              <a:spcAft>
                <a:spcPts val="0"/>
              </a:spcAft>
            </a:pPr>
            <a:endParaRPr lang="fr-FR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Asean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integration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the global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economy</a:t>
            </a:r>
            <a:endParaRPr lang="fr-FR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Vietnam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part of the TPP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negociation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Everibody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Asean + 1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agreements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RCEP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negociationsf</a:t>
            </a:r>
            <a:endParaRPr lang="fr-FR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2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4260" y="56312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211" y="214184"/>
            <a:ext cx="1044394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Perception of CLMV countries about AEC</a:t>
            </a:r>
          </a:p>
          <a:p>
            <a:pPr>
              <a:spcAft>
                <a:spcPts val="0"/>
              </a:spcAft>
            </a:pPr>
            <a:endParaRPr lang="fr-FR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Myanmar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government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would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like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encourage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investment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automobile (CKS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assembly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lines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but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did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not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keep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differentiation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ATIGA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offer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remains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cautious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on services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liberalization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specially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banking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air transport,</a:t>
            </a:r>
          </a:p>
          <a:p>
            <a:pPr>
              <a:spcAft>
                <a:spcPts val="0"/>
              </a:spcAft>
            </a:pP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where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local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industry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weak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There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lobby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against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low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whisky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India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China or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Thailand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(but no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residual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protection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the ATIGA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offer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Cambodia</a:t>
            </a:r>
            <a:endParaRPr lang="fr-FR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Preoccupations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center on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Cambodia’s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weak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position in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trade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facilitation,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logistics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energy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Preparation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the business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sector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AEC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limited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specially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SMES.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Residual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protection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concentrates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food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products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energy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related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products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Lao PDR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government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tries to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promote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economic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preferentials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zones for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diversifying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industrial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base.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The impact of AEC on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policy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not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clear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(main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investors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coming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countries)</a:t>
            </a:r>
          </a:p>
          <a:p>
            <a:pPr>
              <a:spcAft>
                <a:spcPts val="0"/>
              </a:spcAft>
            </a:pP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Vietnam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Vietnam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clearly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a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better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competitive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position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than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CLMV countries to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benefit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AEC.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main question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motor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vehicle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trade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liberalization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Japanese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companies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going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main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players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they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either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promote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local production or imports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Thailand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562" y="1441622"/>
            <a:ext cx="9461710" cy="54163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0324" y="518984"/>
            <a:ext cx="333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Free </a:t>
            </a:r>
            <a:r>
              <a:rPr lang="fr-FR" sz="2400" b="1" dirty="0" err="1" smtClean="0">
                <a:solidFill>
                  <a:srgbClr val="0070C0"/>
                </a:solidFill>
              </a:rPr>
              <a:t>trade</a:t>
            </a:r>
            <a:r>
              <a:rPr lang="fr-FR" sz="2400" b="1" dirty="0" smtClean="0">
                <a:solidFill>
                  <a:srgbClr val="0070C0"/>
                </a:solidFill>
              </a:rPr>
              <a:t>: </a:t>
            </a:r>
            <a:r>
              <a:rPr lang="fr-FR" sz="2400" b="1" dirty="0" err="1" smtClean="0">
                <a:solidFill>
                  <a:srgbClr val="0070C0"/>
                </a:solidFill>
              </a:rPr>
              <a:t>is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it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worth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it</a:t>
            </a:r>
            <a:r>
              <a:rPr lang="fr-FR" sz="2400" b="1" dirty="0" smtClean="0">
                <a:solidFill>
                  <a:srgbClr val="0070C0"/>
                </a:solidFill>
              </a:rPr>
              <a:t>?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9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884" y="970870"/>
            <a:ext cx="9453403" cy="58088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4962" y="255374"/>
            <a:ext cx="6783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Non tarif </a:t>
            </a:r>
            <a:r>
              <a:rPr lang="fr-FR" sz="2400" b="1" dirty="0" err="1" smtClean="0">
                <a:solidFill>
                  <a:srgbClr val="0070C0"/>
                </a:solidFill>
              </a:rPr>
              <a:t>barriers</a:t>
            </a:r>
            <a:r>
              <a:rPr lang="fr-FR" sz="2400" b="1" dirty="0" smtClean="0">
                <a:solidFill>
                  <a:srgbClr val="0070C0"/>
                </a:solidFill>
              </a:rPr>
              <a:t>: </a:t>
            </a:r>
            <a:r>
              <a:rPr lang="fr-FR" sz="2400" b="1" dirty="0" err="1" smtClean="0">
                <a:solidFill>
                  <a:srgbClr val="0070C0"/>
                </a:solidFill>
              </a:rPr>
              <a:t>still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many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problems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within</a:t>
            </a:r>
            <a:r>
              <a:rPr lang="fr-FR" sz="2400" b="1" dirty="0" smtClean="0">
                <a:solidFill>
                  <a:srgbClr val="0070C0"/>
                </a:solidFill>
              </a:rPr>
              <a:t> Asean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19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71" y="749642"/>
            <a:ext cx="7537622" cy="61083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6650" y="181232"/>
            <a:ext cx="823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0070C0"/>
                </a:solidFill>
              </a:rPr>
              <a:t>Cambodia</a:t>
            </a:r>
            <a:r>
              <a:rPr lang="fr-FR" sz="2400" dirty="0" smtClean="0">
                <a:solidFill>
                  <a:srgbClr val="0070C0"/>
                </a:solidFill>
              </a:rPr>
              <a:t> and Vietnam do not </a:t>
            </a:r>
            <a:r>
              <a:rPr lang="fr-FR" sz="2400" dirty="0" err="1" smtClean="0">
                <a:solidFill>
                  <a:srgbClr val="0070C0"/>
                </a:solidFill>
              </a:rPr>
              <a:t>fare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badly</a:t>
            </a:r>
            <a:r>
              <a:rPr lang="fr-FR" sz="2400" dirty="0" smtClean="0">
                <a:solidFill>
                  <a:srgbClr val="0070C0"/>
                </a:solidFill>
              </a:rPr>
              <a:t> in  </a:t>
            </a:r>
            <a:r>
              <a:rPr lang="fr-FR" sz="2400" dirty="0" err="1" smtClean="0">
                <a:solidFill>
                  <a:srgbClr val="0070C0"/>
                </a:solidFill>
              </a:rPr>
              <a:t>terms</a:t>
            </a:r>
            <a:r>
              <a:rPr lang="fr-FR" sz="2400" dirty="0" smtClean="0">
                <a:solidFill>
                  <a:srgbClr val="0070C0"/>
                </a:solidFill>
              </a:rPr>
              <a:t> of </a:t>
            </a:r>
            <a:r>
              <a:rPr lang="fr-FR" sz="2400" dirty="0" err="1" smtClean="0">
                <a:solidFill>
                  <a:srgbClr val="0070C0"/>
                </a:solidFill>
              </a:rPr>
              <a:t>trade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costs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57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335" y="724624"/>
            <a:ext cx="9465276" cy="6133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96497" y="156519"/>
            <a:ext cx="440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0070C0"/>
                </a:solidFill>
              </a:rPr>
              <a:t>Including</a:t>
            </a:r>
            <a:r>
              <a:rPr lang="fr-FR" sz="2400" dirty="0" smtClean="0">
                <a:solidFill>
                  <a:srgbClr val="0070C0"/>
                </a:solidFill>
              </a:rPr>
              <a:t> for agricultural </a:t>
            </a:r>
            <a:r>
              <a:rPr lang="fr-FR" sz="2400" dirty="0" err="1" smtClean="0">
                <a:solidFill>
                  <a:srgbClr val="0070C0"/>
                </a:solidFill>
              </a:rPr>
              <a:t>products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27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30" y="1315573"/>
            <a:ext cx="9979521" cy="541474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19351" y="350322"/>
            <a:ext cx="6243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Vietnam </a:t>
            </a:r>
            <a:r>
              <a:rPr lang="fr-FR" sz="2400" b="1" dirty="0" err="1">
                <a:solidFill>
                  <a:srgbClr val="0070C0"/>
                </a:solidFill>
              </a:rPr>
              <a:t>is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competitive</a:t>
            </a:r>
            <a:r>
              <a:rPr lang="fr-FR" sz="2400" b="1" dirty="0">
                <a:solidFill>
                  <a:srgbClr val="0070C0"/>
                </a:solidFill>
              </a:rPr>
              <a:t> in </a:t>
            </a:r>
            <a:r>
              <a:rPr lang="fr-FR" sz="2400" b="1" dirty="0" err="1">
                <a:solidFill>
                  <a:srgbClr val="0070C0"/>
                </a:solidFill>
              </a:rPr>
              <a:t>logistics</a:t>
            </a:r>
            <a:r>
              <a:rPr lang="fr-FR" sz="2400" b="1" dirty="0">
                <a:solidFill>
                  <a:srgbClr val="0070C0"/>
                </a:solidFill>
              </a:rPr>
              <a:t> performance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1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084" y="1005644"/>
            <a:ext cx="9306489" cy="5757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1870" y="288324"/>
            <a:ext cx="413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0070C0"/>
                </a:solidFill>
              </a:rPr>
              <a:t>Specially</a:t>
            </a:r>
            <a:r>
              <a:rPr lang="fr-FR" sz="2400" b="1" dirty="0" smtClean="0">
                <a:solidFill>
                  <a:srgbClr val="0070C0"/>
                </a:solidFill>
              </a:rPr>
              <a:t> in </a:t>
            </a:r>
            <a:r>
              <a:rPr lang="fr-FR" sz="2400" b="1" dirty="0" err="1" smtClean="0">
                <a:solidFill>
                  <a:srgbClr val="0070C0"/>
                </a:solidFill>
              </a:rPr>
              <a:t>terms</a:t>
            </a:r>
            <a:r>
              <a:rPr lang="fr-FR" sz="2400" b="1" dirty="0" smtClean="0">
                <a:solidFill>
                  <a:srgbClr val="0070C0"/>
                </a:solidFill>
              </a:rPr>
              <a:t> of </a:t>
            </a:r>
            <a:r>
              <a:rPr lang="fr-FR" sz="2400" b="1" dirty="0" err="1" smtClean="0">
                <a:solidFill>
                  <a:srgbClr val="0070C0"/>
                </a:solidFill>
              </a:rPr>
              <a:t>timeliness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44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291" y="634314"/>
            <a:ext cx="9652801" cy="569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38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076" y="897924"/>
            <a:ext cx="10050193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0821" y="197709"/>
            <a:ext cx="6654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And not the </a:t>
            </a:r>
            <a:r>
              <a:rPr lang="fr-FR" sz="2400" dirty="0" err="1" smtClean="0">
                <a:solidFill>
                  <a:srgbClr val="0070C0"/>
                </a:solidFill>
              </a:rPr>
              <a:t>worst</a:t>
            </a:r>
            <a:r>
              <a:rPr lang="fr-FR" sz="2400" dirty="0" smtClean="0">
                <a:solidFill>
                  <a:srgbClr val="0070C0"/>
                </a:solidFill>
              </a:rPr>
              <a:t> for </a:t>
            </a:r>
            <a:r>
              <a:rPr lang="fr-FR" sz="2400" dirty="0" err="1" smtClean="0">
                <a:solidFill>
                  <a:srgbClr val="0070C0"/>
                </a:solidFill>
              </a:rPr>
              <a:t>openness</a:t>
            </a:r>
            <a:r>
              <a:rPr lang="fr-FR" sz="2400" dirty="0" smtClean="0">
                <a:solidFill>
                  <a:srgbClr val="0070C0"/>
                </a:solidFill>
              </a:rPr>
              <a:t> to </a:t>
            </a:r>
            <a:r>
              <a:rPr lang="fr-FR" sz="2400" dirty="0" err="1" smtClean="0">
                <a:solidFill>
                  <a:srgbClr val="0070C0"/>
                </a:solidFill>
              </a:rPr>
              <a:t>foreign</a:t>
            </a:r>
            <a:r>
              <a:rPr lang="fr-FR" sz="2400" dirty="0" smtClean="0">
                <a:solidFill>
                  <a:srgbClr val="0070C0"/>
                </a:solidFill>
              </a:rPr>
              <a:t> providers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14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487" y="576649"/>
            <a:ext cx="6689124" cy="61486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2500" y="0"/>
            <a:ext cx="5662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Trade facilitation: one of the </a:t>
            </a:r>
            <a:r>
              <a:rPr lang="fr-FR" sz="2400" b="1" dirty="0" err="1" smtClean="0">
                <a:solidFill>
                  <a:srgbClr val="0070C0"/>
                </a:solidFill>
              </a:rPr>
              <a:t>big</a:t>
            </a:r>
            <a:r>
              <a:rPr lang="fr-FR" sz="2400" b="1" dirty="0" smtClean="0">
                <a:solidFill>
                  <a:srgbClr val="0070C0"/>
                </a:solidFill>
              </a:rPr>
              <a:t> challenges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0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748" y="1172939"/>
            <a:ext cx="9721197" cy="51042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8526" y="345990"/>
            <a:ext cx="9255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0070C0"/>
                </a:solidFill>
              </a:rPr>
              <a:t>Where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we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start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from</a:t>
            </a:r>
            <a:r>
              <a:rPr lang="fr-FR" sz="2400" dirty="0" smtClean="0">
                <a:solidFill>
                  <a:srgbClr val="0070C0"/>
                </a:solidFill>
              </a:rPr>
              <a:t>: CLMV </a:t>
            </a:r>
            <a:r>
              <a:rPr lang="fr-FR" sz="2400" dirty="0" smtClean="0">
                <a:solidFill>
                  <a:srgbClr val="0070C0"/>
                </a:solidFill>
              </a:rPr>
              <a:t>position </a:t>
            </a:r>
            <a:r>
              <a:rPr lang="fr-FR" sz="2400" dirty="0" err="1" smtClean="0">
                <a:solidFill>
                  <a:srgbClr val="0070C0"/>
                </a:solidFill>
              </a:rPr>
              <a:t>is</a:t>
            </a:r>
            <a:r>
              <a:rPr lang="fr-FR" sz="2400" dirty="0" smtClean="0">
                <a:solidFill>
                  <a:srgbClr val="0070C0"/>
                </a:solidFill>
              </a:rPr>
              <a:t> good in </a:t>
            </a:r>
            <a:r>
              <a:rPr lang="fr-FR" sz="2400" dirty="0" err="1" smtClean="0">
                <a:solidFill>
                  <a:srgbClr val="0070C0"/>
                </a:solidFill>
              </a:rPr>
              <a:t>terms</a:t>
            </a:r>
            <a:r>
              <a:rPr lang="fr-FR" sz="2400" dirty="0" smtClean="0">
                <a:solidFill>
                  <a:srgbClr val="0070C0"/>
                </a:solidFill>
              </a:rPr>
              <a:t> of </a:t>
            </a:r>
            <a:r>
              <a:rPr lang="fr-FR" sz="2400" dirty="0" err="1" smtClean="0">
                <a:solidFill>
                  <a:srgbClr val="0070C0"/>
                </a:solidFill>
              </a:rPr>
              <a:t>trade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openness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0433" y="6260756"/>
            <a:ext cx="8378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Source: ASEAN </a:t>
            </a:r>
            <a:r>
              <a:rPr lang="fr-FR" sz="1400" dirty="0" err="1" smtClean="0">
                <a:solidFill>
                  <a:srgbClr val="002060"/>
                </a:solidFill>
              </a:rPr>
              <a:t>Integration</a:t>
            </a:r>
            <a:r>
              <a:rPr lang="fr-FR" sz="1400" dirty="0" smtClean="0">
                <a:solidFill>
                  <a:srgbClr val="002060"/>
                </a:solidFill>
              </a:rPr>
              <a:t> Monitoring Report </a:t>
            </a:r>
            <a:r>
              <a:rPr lang="en-US" sz="1400" dirty="0" smtClean="0">
                <a:solidFill>
                  <a:srgbClr val="002060"/>
                </a:solidFill>
              </a:rPr>
              <a:t>A </a:t>
            </a:r>
            <a:r>
              <a:rPr lang="en-US" sz="1400" dirty="0">
                <a:solidFill>
                  <a:srgbClr val="002060"/>
                </a:solidFill>
              </a:rPr>
              <a:t>Joint Report by the ASEAN Secretariat and the World </a:t>
            </a:r>
            <a:r>
              <a:rPr lang="en-US" sz="1400" dirty="0" smtClean="0">
                <a:solidFill>
                  <a:srgbClr val="002060"/>
                </a:solidFill>
              </a:rPr>
              <a:t>Bank, 2013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82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7770"/>
              </p:ext>
            </p:extLst>
          </p:nvPr>
        </p:nvGraphicFramePr>
        <p:xfrm>
          <a:off x="1892963" y="1002748"/>
          <a:ext cx="9239230" cy="486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5697"/>
                <a:gridCol w="2669845"/>
                <a:gridCol w="2468993"/>
                <a:gridCol w="2294695"/>
              </a:tblGrid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 dirty="0" err="1" smtClean="0">
                          <a:effectLst/>
                        </a:rPr>
                        <a:t>Gats</a:t>
                      </a:r>
                      <a:r>
                        <a:rPr lang="fr-FR" sz="1150" dirty="0" smtClean="0">
                          <a:effectLst/>
                        </a:rPr>
                        <a:t> </a:t>
                      </a:r>
                      <a:r>
                        <a:rPr lang="fr-FR" sz="1150" dirty="0" err="1" smtClean="0">
                          <a:effectLst/>
                        </a:rPr>
                        <a:t>Commitments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</a:rPr>
                        <a:t>(WTO + AFAS)/AFAS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commitments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Brunei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4.35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3.38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14.70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Cambodge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49 .08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1.21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59.88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Indonésie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9.52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1.56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14.85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Laos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Malaisie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25.40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1.26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32.00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Myanmar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4.94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3.00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14.82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Philippines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14.08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3.03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42.66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Singapour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22.66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1.09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24.69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Thaïlande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19.73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1.35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26.63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Vietnam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30.15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1.09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32.86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Moyenne Asean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13.0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</a:rPr>
                        <a:t>1.58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</a:rPr>
                        <a:t>20.53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92963" y="6038818"/>
            <a:ext cx="790472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Source : World Bank  World Trade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indicator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 GATS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commitments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Asean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researcher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 AFAS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commitments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(Lim, 2008).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860" y="214184"/>
            <a:ext cx="4299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Services: AFAS </a:t>
            </a:r>
            <a:r>
              <a:rPr lang="fr-FR" sz="2400" dirty="0" err="1" smtClean="0">
                <a:solidFill>
                  <a:srgbClr val="0070C0"/>
                </a:solidFill>
              </a:rPr>
              <a:t>is</a:t>
            </a:r>
            <a:r>
              <a:rPr lang="fr-FR" sz="2400" dirty="0" smtClean="0">
                <a:solidFill>
                  <a:srgbClr val="0070C0"/>
                </a:solidFill>
              </a:rPr>
              <a:t> not a </a:t>
            </a:r>
            <a:r>
              <a:rPr lang="fr-FR" sz="2400" dirty="0" err="1" smtClean="0">
                <a:solidFill>
                  <a:srgbClr val="0070C0"/>
                </a:solidFill>
              </a:rPr>
              <a:t>revolution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90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384" y="923373"/>
            <a:ext cx="9135762" cy="59346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0908" y="395416"/>
            <a:ext cx="701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And </a:t>
            </a:r>
            <a:r>
              <a:rPr lang="fr-FR" sz="2400" b="1" dirty="0" err="1" smtClean="0">
                <a:solidFill>
                  <a:srgbClr val="0070C0"/>
                </a:solidFill>
              </a:rPr>
              <a:t>trade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restrictiveness</a:t>
            </a:r>
            <a:r>
              <a:rPr lang="fr-FR" sz="2400" b="1" dirty="0" smtClean="0">
                <a:solidFill>
                  <a:srgbClr val="0070C0"/>
                </a:solidFill>
              </a:rPr>
              <a:t> in services tends to </a:t>
            </a:r>
            <a:r>
              <a:rPr lang="fr-FR" sz="2400" b="1" dirty="0" err="1" smtClean="0">
                <a:solidFill>
                  <a:srgbClr val="0070C0"/>
                </a:solidFill>
              </a:rPr>
              <a:t>increase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7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192" y="790832"/>
            <a:ext cx="9588213" cy="54534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04735" y="214183"/>
            <a:ext cx="4045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Services: the case of </a:t>
            </a:r>
            <a:r>
              <a:rPr lang="fr-FR" sz="2400" dirty="0" err="1" smtClean="0">
                <a:solidFill>
                  <a:srgbClr val="0070C0"/>
                </a:solidFill>
              </a:rPr>
              <a:t>Cambodia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44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317" y="1169773"/>
            <a:ext cx="9858799" cy="55605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1784" y="288324"/>
            <a:ext cx="3921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Services: the case of Vietnam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01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640" y="1066234"/>
            <a:ext cx="9330932" cy="567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26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29" y="1087396"/>
            <a:ext cx="10318972" cy="56511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3330" y="197708"/>
            <a:ext cx="5617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Capital: FDI </a:t>
            </a:r>
            <a:r>
              <a:rPr lang="fr-FR" sz="2400" dirty="0" err="1" smtClean="0">
                <a:solidFill>
                  <a:srgbClr val="0070C0"/>
                </a:solidFill>
              </a:rPr>
              <a:t>is</a:t>
            </a:r>
            <a:r>
              <a:rPr lang="fr-FR" sz="2400" dirty="0" smtClean="0">
                <a:solidFill>
                  <a:srgbClr val="0070C0"/>
                </a:solidFill>
              </a:rPr>
              <a:t> essential for CLMV countries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48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573" y="827393"/>
            <a:ext cx="8954530" cy="59720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6097" y="205945"/>
            <a:ext cx="474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But intra-Asean FDI </a:t>
            </a:r>
            <a:r>
              <a:rPr lang="fr-FR" sz="2400" b="1" dirty="0" err="1" smtClean="0">
                <a:solidFill>
                  <a:srgbClr val="0070C0"/>
                </a:solidFill>
              </a:rPr>
              <a:t>is</a:t>
            </a:r>
            <a:r>
              <a:rPr lang="fr-FR" sz="2400" b="1" dirty="0" smtClean="0">
                <a:solidFill>
                  <a:srgbClr val="0070C0"/>
                </a:solidFill>
              </a:rPr>
              <a:t> not dominant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79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999" y="567024"/>
            <a:ext cx="94652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fr-F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Coming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back to t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 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four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pillars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AEC… </a:t>
            </a:r>
          </a:p>
          <a:p>
            <a:pPr lvl="0" algn="just">
              <a:spcAft>
                <a:spcPts val="0"/>
              </a:spcAft>
            </a:pPr>
            <a:endParaRPr lang="fr-FR" sz="20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unique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market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</a:pP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ree circulation of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goods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services, capital and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labor</a:t>
            </a:r>
            <a:endParaRPr lang="fr-FR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fr-FR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A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competitive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region</a:t>
            </a:r>
            <a:endParaRPr lang="fr-FR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Common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policies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competition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consumer protection,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intellectual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property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transports,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energy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                                                    information technologies, e-commerce,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some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fiscal issues</a:t>
            </a:r>
          </a:p>
          <a:p>
            <a:pPr lvl="0" algn="just">
              <a:spcAft>
                <a:spcPts val="0"/>
              </a:spcAft>
            </a:pPr>
            <a:endParaRPr lang="fr-FR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An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equitable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endParaRPr lang="fr-FR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Covering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the issue of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SME’s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as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as initiatives and </a:t>
            </a:r>
            <a:r>
              <a:rPr lang="fr-FR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technical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assistance for CLMV Countries</a:t>
            </a:r>
          </a:p>
          <a:p>
            <a:pPr lvl="0" algn="just">
              <a:spcAft>
                <a:spcPts val="0"/>
              </a:spcAft>
            </a:pPr>
            <a:endParaRPr lang="fr-FR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Asean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integration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the global </a:t>
            </a:r>
            <a:r>
              <a:rPr lang="fr-FR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economy</a:t>
            </a:r>
            <a:endParaRPr lang="fr-FR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Vietnam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part of the TPP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negociation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Everibody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Asean + 1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agreements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RCEP </a:t>
            </a:r>
            <a:r>
              <a:rPr lang="fr-FR" sz="2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negociationsf</a:t>
            </a:r>
            <a:endParaRPr lang="fr-FR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41" y="1342768"/>
            <a:ext cx="11055875" cy="56017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7773" y="518984"/>
            <a:ext cx="3351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As </a:t>
            </a:r>
            <a:r>
              <a:rPr lang="fr-FR" sz="2400" dirty="0" err="1" smtClean="0">
                <a:solidFill>
                  <a:srgbClr val="0070C0"/>
                </a:solidFill>
              </a:rPr>
              <a:t>well</a:t>
            </a:r>
            <a:r>
              <a:rPr lang="fr-FR" sz="2400" dirty="0" smtClean="0">
                <a:solidFill>
                  <a:srgbClr val="0070C0"/>
                </a:solidFill>
              </a:rPr>
              <a:t> as </a:t>
            </a:r>
            <a:r>
              <a:rPr lang="fr-FR" sz="2400" dirty="0" err="1" smtClean="0">
                <a:solidFill>
                  <a:srgbClr val="0070C0"/>
                </a:solidFill>
              </a:rPr>
              <a:t>trade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intensity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6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405" y="1081905"/>
            <a:ext cx="9312727" cy="5741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29665"/>
            <a:ext cx="12238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Capital </a:t>
            </a:r>
            <a:r>
              <a:rPr lang="fr-FR" sz="2400" b="1" dirty="0" err="1" smtClean="0">
                <a:solidFill>
                  <a:srgbClr val="0070C0"/>
                </a:solidFill>
              </a:rPr>
              <a:t>goods</a:t>
            </a:r>
            <a:r>
              <a:rPr lang="fr-FR" sz="2400" b="1" dirty="0" smtClean="0">
                <a:solidFill>
                  <a:srgbClr val="0070C0"/>
                </a:solidFill>
              </a:rPr>
              <a:t>, and more </a:t>
            </a:r>
            <a:r>
              <a:rPr lang="fr-FR" sz="2400" b="1" dirty="0" err="1" smtClean="0">
                <a:solidFill>
                  <a:srgbClr val="0070C0"/>
                </a:solidFill>
              </a:rPr>
              <a:t>recently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intermediate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goods</a:t>
            </a:r>
            <a:r>
              <a:rPr lang="fr-FR" sz="2400" b="1" dirty="0" smtClean="0">
                <a:solidFill>
                  <a:srgbClr val="0070C0"/>
                </a:solidFill>
              </a:rPr>
              <a:t> are the main </a:t>
            </a:r>
            <a:r>
              <a:rPr lang="fr-FR" sz="2400" b="1" dirty="0" err="1" smtClean="0">
                <a:solidFill>
                  <a:srgbClr val="0070C0"/>
                </a:solidFill>
              </a:rPr>
              <a:t>feature</a:t>
            </a:r>
            <a:r>
              <a:rPr lang="fr-FR" sz="2400" b="1" dirty="0" smtClean="0">
                <a:solidFill>
                  <a:srgbClr val="0070C0"/>
                </a:solidFill>
              </a:rPr>
              <a:t> of intra Asean </a:t>
            </a:r>
            <a:r>
              <a:rPr lang="fr-FR" sz="2400" b="1" dirty="0" err="1" smtClean="0">
                <a:solidFill>
                  <a:srgbClr val="0070C0"/>
                </a:solidFill>
              </a:rPr>
              <a:t>trade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1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98" y="1046206"/>
            <a:ext cx="10436816" cy="552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6250" y="337753"/>
            <a:ext cx="102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Diversification of exports </a:t>
            </a:r>
            <a:r>
              <a:rPr lang="fr-FR" sz="2400" b="1" dirty="0" err="1" smtClean="0">
                <a:solidFill>
                  <a:srgbClr val="0070C0"/>
                </a:solidFill>
              </a:rPr>
              <a:t>is</a:t>
            </a:r>
            <a:r>
              <a:rPr lang="fr-FR" sz="2400" b="1" dirty="0" smtClean="0">
                <a:solidFill>
                  <a:srgbClr val="0070C0"/>
                </a:solidFill>
              </a:rPr>
              <a:t> a major issue for </a:t>
            </a:r>
            <a:r>
              <a:rPr lang="fr-FR" sz="2400" b="1" dirty="0" err="1" smtClean="0">
                <a:solidFill>
                  <a:srgbClr val="0070C0"/>
                </a:solidFill>
              </a:rPr>
              <a:t>Cambodia</a:t>
            </a:r>
            <a:r>
              <a:rPr lang="fr-FR" sz="2400" b="1" dirty="0" smtClean="0">
                <a:solidFill>
                  <a:srgbClr val="0070C0"/>
                </a:solidFill>
              </a:rPr>
              <a:t>, Lao PDR and Myanmar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5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32" y="1388077"/>
            <a:ext cx="10681029" cy="54699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77513" y="329513"/>
            <a:ext cx="5983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Circulation of </a:t>
            </a:r>
            <a:r>
              <a:rPr lang="fr-FR" sz="2400" b="1" dirty="0" err="1" smtClean="0">
                <a:solidFill>
                  <a:srgbClr val="0070C0"/>
                </a:solidFill>
              </a:rPr>
              <a:t>goods</a:t>
            </a:r>
            <a:r>
              <a:rPr lang="fr-FR" sz="2400" b="1" dirty="0" smtClean="0">
                <a:solidFill>
                  <a:srgbClr val="0070C0"/>
                </a:solidFill>
              </a:rPr>
              <a:t>: CLMV not </a:t>
            </a:r>
            <a:r>
              <a:rPr lang="fr-FR" sz="2400" b="1" dirty="0" err="1" smtClean="0">
                <a:solidFill>
                  <a:srgbClr val="0070C0"/>
                </a:solidFill>
              </a:rPr>
              <a:t>so</a:t>
            </a:r>
            <a:r>
              <a:rPr lang="fr-FR" sz="2400" b="1" dirty="0" smtClean="0">
                <a:solidFill>
                  <a:srgbClr val="0070C0"/>
                </a:solidFill>
              </a:rPr>
              <a:t> far Asean </a:t>
            </a:r>
            <a:r>
              <a:rPr lang="fr-FR" sz="2400" b="1" dirty="0" smtClean="0">
                <a:solidFill>
                  <a:srgbClr val="0070C0"/>
                </a:solidFill>
              </a:rPr>
              <a:t>6</a:t>
            </a:r>
          </a:p>
          <a:p>
            <a:r>
              <a:rPr lang="fr-FR" sz="2400" b="1" dirty="0">
                <a:solidFill>
                  <a:srgbClr val="0070C0"/>
                </a:solidFill>
              </a:rPr>
              <a:t>	</a:t>
            </a:r>
            <a:r>
              <a:rPr lang="fr-FR" sz="2400" b="1" dirty="0" smtClean="0">
                <a:solidFill>
                  <a:srgbClr val="0070C0"/>
                </a:solidFill>
              </a:rPr>
              <a:t>in </a:t>
            </a:r>
            <a:r>
              <a:rPr lang="fr-FR" sz="2400" b="1" dirty="0" err="1" smtClean="0">
                <a:solidFill>
                  <a:srgbClr val="0070C0"/>
                </a:solidFill>
              </a:rPr>
              <a:t>trade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liberalization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9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2053" y="983534"/>
            <a:ext cx="102932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ATIGA 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(Ase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Trade in Goods Agreement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Lists of commitments: exceptions to free trade ASEAN 6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Singapore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exception.  </a:t>
            </a:r>
          </a:p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Indonesia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(list 2010 to 2015) 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Rice 30% CDs, 25% in 2015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Cane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sugar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30% in 2010, 5% in 2015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Beetroot sugar and refined sugar, 40% in 2010, 10% in 2015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Alcoolic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beverages, explosives, urban or industrial waste, arms : MFN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tariff</a:t>
            </a:r>
          </a:p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Thailand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(list 2010)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flowers, grains 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Coffee, copra : 5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Philippines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(list 2010 to 2015)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Animals for reproduction 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Cock fighters 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Some animal products 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Rice : 40% in 2010, 35% in 2015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Sugar : 38% in 2010, 5% in 2015 (28% in 2012, 18% in 2013…)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Arms :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MFN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Malaysia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2010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Melons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mangos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5% </a:t>
            </a:r>
            <a:r>
              <a:rPr lang="fr-FR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Rice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20%</a:t>
            </a:r>
          </a:p>
          <a:p>
            <a:pPr>
              <a:spcAft>
                <a:spcPts val="0"/>
              </a:spcAft>
            </a:pP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Alcoolic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beverages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MFN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Tobacco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5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Arms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MFN</a:t>
            </a:r>
            <a:endParaRPr lang="fr-FR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3545" y="345989"/>
            <a:ext cx="331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Free circulation of </a:t>
            </a:r>
            <a:r>
              <a:rPr lang="fr-FR" sz="2400" b="1" dirty="0" err="1" smtClean="0">
                <a:solidFill>
                  <a:srgbClr val="0070C0"/>
                </a:solidFill>
              </a:rPr>
              <a:t>goods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5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4260" y="696248"/>
            <a:ext cx="85261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Vietnam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(lists 2011 to 2013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Agricultural products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Some living animals  5%,  Meat and meat products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Sugar, chocolate, pasta, bread, cakes/ 5%,  Rice : 20% in 2011, 5% in 2013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Fruits and vegetables, fruit juices : 5%, Wines and spirits 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Tobacco : MFN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Industrial products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Cement : 5% Oil condensates : 10%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Naphta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20% Oil : 20%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Kerozène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Gas, ammoniac, amino-acids : 5%  Fertilizers, inks, paintings,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lubrifiants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5%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Explosives : MFN  Urban and industrial waste : MFN 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Some polymers and plastics : 5%  Bicycles and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motocycle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tyres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5%,   Used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tyres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MFN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Leather and skins, articles in leather, wood and articles in wood, paper 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Diverse textile products : 5%  Glassware, ceramics,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jewelery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articles for cooking…: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Articles in iron, steel,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aluminium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cables 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Naval motors,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pomps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compressors, agricultural and construction machines: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Air cooling, fridges, washing machines, filters : 5%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Equipments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for transmission, sound recorders, mobile phones : 5%</a:t>
            </a:r>
            <a:endParaRPr lang="fr-FR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4260" y="563124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Trucks and cars : 70% until 2012, 60% in 2013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Motocycles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90% in 2011, 75% in 2012, 60% in 2013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Boats : 5%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Watchmaking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5%</a:t>
            </a: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Arms : MFN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211" y="214184"/>
            <a:ext cx="1032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ATIGA (Ase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Trade in Goods Agreement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Lists of commitments: exceptions to free trade ASEAN 6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54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4260" y="56312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211" y="214184"/>
            <a:ext cx="9686562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ATIGA (Ase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Trade in Goods Agreement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Lists of commitments: exceptions to free trade </a:t>
            </a: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Myanmar: very few exceptions.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Rice (5% in 2015), Wine (5%), soya sauce, dried beans, ice cream (5%)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Fireworks and armament (MFN)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Lao PDR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Tariffs ranging between 5,7 and 10% for a number of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agicultural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products (live animals, bovine, swine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poultry meat, vegetables, tropical fruits, nuts, wine). 20% for some spirits, 5% for tobacco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Tariffs of 5% in 2015 for some industrial goods: cement, ash, light oils, kerosene,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lubrifiants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chemicals for retail sales, ethylene, plastic bottles, tableware and kitchenware, paper,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womens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 clothes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20% for motor vehicles and CKD, 5% for motorcycles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Cambodia</a:t>
            </a:r>
          </a:p>
          <a:p>
            <a:pPr>
              <a:spcAft>
                <a:spcPts val="0"/>
              </a:spcAft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7% for vegetables and tropical fruits, 15% for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cutflowers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live swine and horses,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35% for poultry meat, duck meat and coco leafs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15% on lubricating oils and fuel oils, 25% on light oils, 35% on butyl alcohol and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carbofuran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35% on arms and 15% on detonators.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1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490</Words>
  <Application>Microsoft Office PowerPoint</Application>
  <PresentationFormat>Widescreen</PresentationFormat>
  <Paragraphs>190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Hubert Testard</dc:creator>
  <cp:lastModifiedBy>Hubert Testard</cp:lastModifiedBy>
  <cp:revision>31</cp:revision>
  <dcterms:created xsi:type="dcterms:W3CDTF">2015-02-07T17:25:27Z</dcterms:created>
  <dcterms:modified xsi:type="dcterms:W3CDTF">2015-02-11T23:15:29Z</dcterms:modified>
</cp:coreProperties>
</file>