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411" r:id="rId4"/>
    <p:sldId id="410" r:id="rId5"/>
    <p:sldId id="427" r:id="rId6"/>
    <p:sldId id="414" r:id="rId7"/>
    <p:sldId id="415" r:id="rId8"/>
    <p:sldId id="417" r:id="rId9"/>
    <p:sldId id="338" r:id="rId10"/>
    <p:sldId id="425" r:id="rId11"/>
    <p:sldId id="426" r:id="rId12"/>
    <p:sldId id="423" r:id="rId13"/>
    <p:sldId id="282" r:id="rId14"/>
    <p:sldId id="422" r:id="rId15"/>
    <p:sldId id="396" r:id="rId16"/>
    <p:sldId id="431" r:id="rId17"/>
    <p:sldId id="424" r:id="rId18"/>
    <p:sldId id="432" r:id="rId19"/>
  </p:sldIdLst>
  <p:sldSz cx="9144000" cy="6858000" type="screen4x3"/>
  <p:notesSz cx="674211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hujiro%20Urata\AppData\Roaming\Microsoft\Excel\AFS&#26032;&#28511;&#12487;&#12540;&#12479;%20(version%201)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Sheet2!$J$8</c:f>
              <c:strCache>
                <c:ptCount val="1"/>
                <c:pt idx="0">
                  <c:v>FTA</c:v>
                </c:pt>
              </c:strCache>
            </c:strRef>
          </c:tx>
          <c:cat>
            <c:numRef>
              <c:f>Sheet2!$I$9:$I$38</c:f>
              <c:numCache>
                <c:formatCode>General</c:formatCode>
                <c:ptCount val="30"/>
                <c:pt idx="0">
                  <c:v>1975</c:v>
                </c:pt>
                <c:pt idx="1">
                  <c:v>1976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1989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</c:numCache>
            </c:numRef>
          </c:cat>
          <c:val>
            <c:numRef>
              <c:f>Sheet2!$J$9:$J$38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14</c:v>
                </c:pt>
                <c:pt idx="10">
                  <c:v>16</c:v>
                </c:pt>
                <c:pt idx="11">
                  <c:v>19</c:v>
                </c:pt>
                <c:pt idx="12">
                  <c:v>24</c:v>
                </c:pt>
                <c:pt idx="13">
                  <c:v>25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33</c:v>
                </c:pt>
                <c:pt idx="18">
                  <c:v>36</c:v>
                </c:pt>
                <c:pt idx="19">
                  <c:v>41</c:v>
                </c:pt>
                <c:pt idx="20">
                  <c:v>48</c:v>
                </c:pt>
                <c:pt idx="21">
                  <c:v>56</c:v>
                </c:pt>
                <c:pt idx="22">
                  <c:v>69</c:v>
                </c:pt>
                <c:pt idx="23">
                  <c:v>75</c:v>
                </c:pt>
                <c:pt idx="24">
                  <c:v>85</c:v>
                </c:pt>
                <c:pt idx="25">
                  <c:v>91</c:v>
                </c:pt>
                <c:pt idx="26">
                  <c:v>97</c:v>
                </c:pt>
                <c:pt idx="27">
                  <c:v>104</c:v>
                </c:pt>
                <c:pt idx="28">
                  <c:v>110</c:v>
                </c:pt>
                <c:pt idx="29">
                  <c:v>113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424832"/>
        <c:axId val="302005704"/>
      </c:lineChart>
      <c:catAx>
        <c:axId val="30242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2005704"/>
        <c:crosses val="autoZero"/>
        <c:auto val="1"/>
        <c:lblAlgn val="ctr"/>
        <c:lblOffset val="100"/>
        <c:noMultiLvlLbl val="0"/>
      </c:catAx>
      <c:valAx>
        <c:axId val="302005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424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54BE13D-C34E-46A5-83EF-B434583FFF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514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0AEA63-0998-484F-A7E6-1FD8BA5AB728}" type="datetimeFigureOut">
              <a:rPr lang="ja-JP" altLang="en-US"/>
              <a:pPr>
                <a:defRPr/>
              </a:pPr>
              <a:t>2015/2/10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5171ABD-634B-41B2-A263-6477B73413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965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71ABD-634B-41B2-A263-6477B734134E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181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71ABD-634B-41B2-A263-6477B734134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078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17412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C0C900-0988-4390-B56C-F55EF977DDAE}" type="slidenum">
              <a:rPr lang="en-US" altLang="ja-JP" smtClean="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48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47806A5-640B-4A6B-B78F-2043FC224A91}" type="slidenum">
              <a:rPr lang="en-US" altLang="ja-JP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ja-JP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8188"/>
            <a:ext cx="4941888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9475"/>
            <a:ext cx="5395913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95148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PH" b="1" smtClean="0"/>
              <a:t>Deeper integration with East Asia matters even more:   </a:t>
            </a:r>
            <a:r>
              <a:rPr lang="en-PH" smtClean="0"/>
              <a:t>the benefits to AMSs are greater with deeper ASEAN integration with East Asia than with AEC alone. </a:t>
            </a:r>
          </a:p>
          <a:p>
            <a:pPr algn="just" eaLnBrk="1" hangingPunct="1">
              <a:spcBef>
                <a:spcPct val="0"/>
              </a:spcBef>
            </a:pPr>
            <a:endParaRPr lang="en-PH" smtClean="0"/>
          </a:p>
          <a:p>
            <a:pPr algn="just" eaLnBrk="1" hangingPunct="1">
              <a:spcBef>
                <a:spcPct val="0"/>
              </a:spcBef>
            </a:pPr>
            <a:r>
              <a:rPr lang="en-PH" smtClean="0"/>
              <a:t>This reflects the fact that ASEAN economies are very much integrated in the production networks in the East Asia region, and East Asia is a much larger market than ASEAN alone.</a:t>
            </a:r>
          </a:p>
          <a:p>
            <a:pPr algn="just" eaLnBrk="1" hangingPunct="1">
              <a:spcBef>
                <a:spcPct val="0"/>
              </a:spcBef>
            </a:pPr>
            <a:endParaRPr lang="en-PH" smtClean="0"/>
          </a:p>
          <a:p>
            <a:pPr algn="just" eaLnBrk="1" hangingPunct="1">
              <a:spcBef>
                <a:spcPct val="0"/>
              </a:spcBef>
            </a:pPr>
            <a:r>
              <a:rPr lang="en-PH" smtClean="0"/>
              <a:t>This means the current ASEAN strategy of moving towards an ASEAN Economic Community together with deepening economic integration with rest of East Asia via RCEP is appropriate.</a:t>
            </a:r>
          </a:p>
          <a:p>
            <a:pPr algn="just" eaLnBrk="1" hangingPunct="1">
              <a:spcBef>
                <a:spcPct val="0"/>
              </a:spcBef>
            </a:pPr>
            <a:endParaRPr lang="en-PH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998F9A-E249-4241-8CAA-B431A21D1EE8}" type="slidenum">
              <a:rPr lang="en-PH" smtClean="0">
                <a:solidFill>
                  <a:prstClr val="black"/>
                </a:solidFill>
              </a:rPr>
              <a:pPr/>
              <a:t>17</a:t>
            </a:fld>
            <a:endParaRPr lang="en-PH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6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4F5AC-6498-474A-B7A0-3510BA68E46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8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E75EE-AB04-48CC-9F98-C948F58F393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52082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E75EE-AB04-48CC-9F98-C948F58F393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20443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77" y="274643"/>
            <a:ext cx="8229453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5624-482B-49E8-A0B4-A851522D19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909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501E7-DE8C-4E82-A0A8-34ECD3378F0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332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FB36A-B05D-4F63-96CE-5EF3DFC1EE0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069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F17BB-4D2B-4536-91B8-E36B4DB6E15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886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5D543-2261-48F0-88F2-CCC70529E65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38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55E9B-6A1F-4ED6-9564-51945A12DCC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579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B6136-D690-4609-A1ED-B1105373DF3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455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E75EE-AB04-48CC-9F98-C948F58F393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26133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8606F-97DE-4257-959B-A2B91CB763D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611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6E75EE-AB04-48CC-9F98-C948F58F393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95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ap-infra.org/cgi-local/inter/country_top.pl?fnm=chile-j.htm" TargetMode="External"/><Relationship Id="rId18" Type="http://schemas.openxmlformats.org/officeDocument/2006/relationships/hyperlink" Target="http://www.ap-infra.org/cgi-local/inter/country_top.pl?fnm=singa-j.htm" TargetMode="External"/><Relationship Id="rId26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17" Type="http://schemas.openxmlformats.org/officeDocument/2006/relationships/hyperlink" Target="http://www.ap-infra.org/cgi-local/inter/country_top.pl?fnm=nzland-j.htm" TargetMode="External"/><Relationship Id="rId25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png"/><Relationship Id="rId20" Type="http://schemas.openxmlformats.org/officeDocument/2006/relationships/hyperlink" Target="http://www.ap-infra.org/cgi-local/inter/country_top.pl?fnm=usa-j.htm" TargetMode="External"/><Relationship Id="rId29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5" Type="http://schemas.openxmlformats.org/officeDocument/2006/relationships/image" Target="../media/image9.png"/><Relationship Id="rId15" Type="http://schemas.openxmlformats.org/officeDocument/2006/relationships/hyperlink" Target="http://www.ap-infra.org/cgi-local/inter/country_top.pl?fnm=brunei-j.htm" TargetMode="Externa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31" Type="http://schemas.openxmlformats.org/officeDocument/2006/relationships/image" Target="../media/image29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3" y="692150"/>
            <a:ext cx="9180513" cy="2449513"/>
          </a:xfrm>
        </p:spPr>
        <p:txBody>
          <a:bodyPr/>
          <a:lstStyle/>
          <a:p>
            <a:pPr algn="ctr"/>
            <a:r>
              <a:rPr lang="ja-JP" altLang="en-US" sz="4000" dirty="0" smtClean="0"/>
              <a:t/>
            </a:r>
            <a:br>
              <a:rPr lang="ja-JP" altLang="en-US" sz="4000" dirty="0" smtClean="0"/>
            </a:br>
            <a:r>
              <a:rPr lang="en-US" altLang="ja-JP" sz="4000" dirty="0" smtClean="0"/>
              <a:t>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AEC and Regional Economic</a:t>
            </a:r>
            <a:b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Integration in East Asia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263"/>
            <a:ext cx="640080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 2015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Shujiro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ERIA and </a:t>
            </a:r>
            <a:r>
              <a:rPr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Waseda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65A29-1691-4B72-998A-99817687C265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19296"/>
            <a:ext cx="8229600" cy="80601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Networks: Supply Chains</a:t>
            </a:r>
          </a:p>
        </p:txBody>
      </p:sp>
      <p:sp>
        <p:nvSpPr>
          <p:cNvPr id="5128" name="スライド番号プレースホルダ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har char="u"/>
              <a:defRPr kumimoji="1" b="1">
                <a:solidFill>
                  <a:srgbClr val="464653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buChar char="l"/>
              <a:defRPr kumimoji="1" sz="1600" b="1">
                <a:solidFill>
                  <a:srgbClr val="464653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buChar char="n"/>
              <a:defRPr kumimoji="1" sz="1400">
                <a:solidFill>
                  <a:srgbClr val="464653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buChar char="ü"/>
              <a:defRPr kumimoji="1" sz="1200">
                <a:solidFill>
                  <a:srgbClr val="464653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buChar char="Ø"/>
              <a:defRPr kumimoji="1" sz="1200">
                <a:solidFill>
                  <a:srgbClr val="464653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1D64"/>
              </a:buClr>
              <a:buFont typeface="Wingdings" pitchFamily="2" charset="2"/>
              <a:buChar char="Ø"/>
              <a:defRPr kumimoji="1" sz="1200">
                <a:solidFill>
                  <a:srgbClr val="464653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1D64"/>
              </a:buClr>
              <a:buFont typeface="Wingdings" pitchFamily="2" charset="2"/>
              <a:buChar char="Ø"/>
              <a:defRPr kumimoji="1" sz="1200">
                <a:solidFill>
                  <a:srgbClr val="464653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1D64"/>
              </a:buClr>
              <a:buFont typeface="Wingdings" pitchFamily="2" charset="2"/>
              <a:buChar char="Ø"/>
              <a:defRPr kumimoji="1" sz="1200">
                <a:solidFill>
                  <a:srgbClr val="464653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1D64"/>
              </a:buClr>
              <a:buFont typeface="Wingdings" pitchFamily="2" charset="2"/>
              <a:buChar char="Ø"/>
              <a:defRPr kumimoji="1" sz="1200">
                <a:solidFill>
                  <a:srgbClr val="464653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ja-JP" b="0" smtClean="0">
                <a:latin typeface="Arial" charset="0"/>
              </a:rPr>
              <a:t>3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42875" y="5715000"/>
            <a:ext cx="178593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SG"/>
          </a:p>
        </p:txBody>
      </p:sp>
      <p:sp>
        <p:nvSpPr>
          <p:cNvPr id="9" name="正方形/長方形 8"/>
          <p:cNvSpPr/>
          <p:nvPr/>
        </p:nvSpPr>
        <p:spPr>
          <a:xfrm>
            <a:off x="7000875" y="5643563"/>
            <a:ext cx="178593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SG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96752"/>
            <a:ext cx="9172575" cy="52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テキスト ボックス 7"/>
          <p:cNvSpPr txBox="1">
            <a:spLocks noChangeArrowheads="1"/>
          </p:cNvSpPr>
          <p:nvPr/>
        </p:nvSpPr>
        <p:spPr bwMode="auto">
          <a:xfrm>
            <a:off x="285750" y="6215063"/>
            <a:ext cx="8715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+mn-lt"/>
              </a:rPr>
              <a:t>Source: “ASEAN Connectivity and East Asia”, Economic Research Institute for ASEAN and East Asia (ERIA) </a:t>
            </a:r>
            <a:endParaRPr lang="en-SG" dirty="0">
              <a:latin typeface="+mn-lt"/>
            </a:endParaRPr>
          </a:p>
        </p:txBody>
      </p:sp>
      <p:sp>
        <p:nvSpPr>
          <p:cNvPr id="6151" name="正方形/長方形 9"/>
          <p:cNvSpPr>
            <a:spLocks noChangeArrowheads="1"/>
          </p:cNvSpPr>
          <p:nvPr/>
        </p:nvSpPr>
        <p:spPr bwMode="auto">
          <a:xfrm>
            <a:off x="6505575" y="4365625"/>
            <a:ext cx="1090613" cy="26193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>
              <a:defRPr/>
            </a:pPr>
            <a:r>
              <a:rPr lang="en-US" sz="1100" dirty="0">
                <a:latin typeface="+mn-lt"/>
              </a:rPr>
              <a:t>Thailand</a:t>
            </a:r>
            <a:endParaRPr lang="en-SG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86756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96752"/>
          </a:xfrm>
        </p:spPr>
        <p:txBody>
          <a:bodyPr/>
          <a:lstStyle/>
          <a:p>
            <a:pPr algn="ctr"/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of Parts by a Hard Disc Drive Producer (Production Network)</a:t>
            </a:r>
          </a:p>
        </p:txBody>
      </p:sp>
    </p:spTree>
    <p:extLst>
      <p:ext uri="{BB962C8B-B14F-4D97-AF65-F5344CB8AC3E}">
        <p14:creationId xmlns:p14="http://schemas.microsoft.com/office/powerpoint/2010/main" val="42086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19256" cy="720080"/>
          </a:xfrm>
        </p:spPr>
        <p:txBody>
          <a:bodyPr/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Capita GDP in $US: 2013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55E9B-6A1F-4ED6-9564-51945A12DCCB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056784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31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Institution-Driven Regional</a:t>
            </a:r>
            <a:b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Economic Integration 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479536" cy="53012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ASEAN Free Trade Area (AFTA, 1992)-&gt;ASEAN Economic Community (2015)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expansion of free trade agreements (FTAs) in East Asia in the 21</a:t>
            </a:r>
            <a:r>
              <a:rPr lang="en-US" altLang="ja-JP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ASEAN has become a hub of FTAs in East Asia: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 ASEAN+1 FTAs have been implemented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major initiatives have been negotiated:  Trans-Pacific Partnership (TPP), RCEP (ASEAN+6)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goal: Free Trade Area of Asia-Pacific (FTAAP) APEC-wide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FTA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proposed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“collective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study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issues related to realization of FTAAP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85086-6317-4781-BF15-6BAF0145B821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4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FTAs in Asia (cumulative number)</a:t>
            </a:r>
            <a:endParaRPr lang="ja-JP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641E15-2E07-483D-8298-B988FA4E2CBC}" type="slidenum">
              <a:rPr lang="en-US" altLang="ja-JP" sz="1400"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>
              <a:latin typeface="Arial" pitchFamily="34" charset="0"/>
            </a:endParaRPr>
          </a:p>
        </p:txBody>
      </p:sp>
      <p:graphicFrame>
        <p:nvGraphicFramePr>
          <p:cNvPr id="6" name="グラフ 5"/>
          <p:cNvGraphicFramePr>
            <a:graphicFrameLocks/>
          </p:cNvGraphicFramePr>
          <p:nvPr/>
        </p:nvGraphicFramePr>
        <p:xfrm>
          <a:off x="1403648" y="1700808"/>
          <a:ext cx="6552728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タイトル 4"/>
          <p:cNvSpPr txBox="1">
            <a:spLocks/>
          </p:cNvSpPr>
          <p:nvPr/>
        </p:nvSpPr>
        <p:spPr>
          <a:xfrm>
            <a:off x="467544" y="1124744"/>
            <a:ext cx="8229600" cy="53752"/>
          </a:xfrm>
          <a:prstGeom prst="rect">
            <a:avLst/>
          </a:prstGeom>
        </p:spPr>
        <p:txBody>
          <a:bodyPr vert="horz"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418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正方形/長方形 121"/>
          <p:cNvSpPr/>
          <p:nvPr/>
        </p:nvSpPr>
        <p:spPr>
          <a:xfrm>
            <a:off x="5940425" y="1196975"/>
            <a:ext cx="3084513" cy="26638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66675" y="1196975"/>
            <a:ext cx="5967413" cy="55451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2843213" y="3860800"/>
            <a:ext cx="3257550" cy="299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6569075" y="2830513"/>
            <a:ext cx="2751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352" tIns="32644" rIns="34352" bIns="32644" anchor="ctr"/>
          <a:lstStyle>
            <a:lvl1pPr marL="858838" indent="-858838" defTabSz="652463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652463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652463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652463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652463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ja-JP" sz="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4582" name="Group 35"/>
          <p:cNvGrpSpPr>
            <a:grpSpLocks noChangeAspect="1"/>
          </p:cNvGrpSpPr>
          <p:nvPr/>
        </p:nvGrpSpPr>
        <p:grpSpPr bwMode="auto">
          <a:xfrm>
            <a:off x="1785938" y="1924050"/>
            <a:ext cx="3494087" cy="2239963"/>
            <a:chOff x="1972" y="2670"/>
            <a:chExt cx="1932" cy="1899"/>
          </a:xfrm>
        </p:grpSpPr>
        <p:graphicFrame>
          <p:nvGraphicFramePr>
            <p:cNvPr id="24678" name="Object 36"/>
            <p:cNvGraphicFramePr>
              <a:graphicFrameLocks noChangeAspect="1"/>
            </p:cNvGraphicFramePr>
            <p:nvPr/>
          </p:nvGraphicFramePr>
          <p:xfrm>
            <a:off x="1972" y="2704"/>
            <a:ext cx="1932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6" name="ビットマップ イメージ" r:id="rId4" imgW="5087060" imgH="5372850" progId="PBrush">
                    <p:embed/>
                  </p:oleObj>
                </mc:Choice>
                <mc:Fallback>
                  <p:oleObj name="ビットマップ イメージ" r:id="rId4" imgW="5087060" imgH="5372850" progId="PBrush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2" y="2704"/>
                          <a:ext cx="1932" cy="1248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79" name="AutoShape 38"/>
            <p:cNvSpPr>
              <a:spLocks noChangeArrowheads="1"/>
            </p:cNvSpPr>
            <p:nvPr/>
          </p:nvSpPr>
          <p:spPr bwMode="auto">
            <a:xfrm rot="249367">
              <a:off x="2007" y="2670"/>
              <a:ext cx="1756" cy="18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49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359" y="10907"/>
                  </a:moveTo>
                  <a:cubicBezTo>
                    <a:pt x="10350" y="10872"/>
                    <a:pt x="10346" y="10836"/>
                    <a:pt x="10346" y="10800"/>
                  </a:cubicBezTo>
                  <a:cubicBezTo>
                    <a:pt x="10346" y="10549"/>
                    <a:pt x="10549" y="10346"/>
                    <a:pt x="10800" y="10346"/>
                  </a:cubicBezTo>
                  <a:cubicBezTo>
                    <a:pt x="11050" y="10346"/>
                    <a:pt x="11254" y="10549"/>
                    <a:pt x="11254" y="10800"/>
                  </a:cubicBezTo>
                  <a:cubicBezTo>
                    <a:pt x="11254" y="10836"/>
                    <a:pt x="11249" y="10872"/>
                    <a:pt x="11240" y="10907"/>
                  </a:cubicBezTo>
                  <a:lnTo>
                    <a:pt x="21290" y="13368"/>
                  </a:lnTo>
                  <a:cubicBezTo>
                    <a:pt x="21495" y="12528"/>
                    <a:pt x="21600" y="116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665"/>
                    <a:pt x="104" y="12528"/>
                    <a:pt x="309" y="13368"/>
                  </a:cubicBezTo>
                  <a:lnTo>
                    <a:pt x="10359" y="1090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4680" name="Picture 39" descr="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3383"/>
              <a:ext cx="419" cy="38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81" name="Group 40"/>
            <p:cNvGrpSpPr>
              <a:grpSpLocks/>
            </p:cNvGrpSpPr>
            <p:nvPr/>
          </p:nvGrpSpPr>
          <p:grpSpPr bwMode="auto">
            <a:xfrm>
              <a:off x="3199" y="3021"/>
              <a:ext cx="417" cy="272"/>
              <a:chOff x="7526" y="2984"/>
              <a:chExt cx="1763" cy="1130"/>
            </a:xfrm>
          </p:grpSpPr>
          <p:sp>
            <p:nvSpPr>
              <p:cNvPr id="75" name="Rectangle 41"/>
              <p:cNvSpPr>
                <a:spLocks noChangeArrowheads="1"/>
              </p:cNvSpPr>
              <p:nvPr/>
            </p:nvSpPr>
            <p:spPr bwMode="auto">
              <a:xfrm>
                <a:off x="7571" y="2415"/>
                <a:ext cx="1340" cy="16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defTabSz="87240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688" name="Rectangle 42"/>
              <p:cNvSpPr>
                <a:spLocks noChangeArrowheads="1"/>
              </p:cNvSpPr>
              <p:nvPr/>
            </p:nvSpPr>
            <p:spPr bwMode="auto">
              <a:xfrm>
                <a:off x="7526" y="2984"/>
                <a:ext cx="1761" cy="1130"/>
              </a:xfrm>
              <a:prstGeom prst="rect">
                <a:avLst/>
              </a:prstGeom>
              <a:noFill/>
              <a:ln w="889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8699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u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defTabSz="8699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v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defTabSz="869950" eaLnBrk="0" hangingPunct="0">
                  <a:spcBef>
                    <a:spcPct val="20000"/>
                  </a:spcBef>
                  <a:buClr>
                    <a:schemeClr val="tx2"/>
                  </a:buClr>
                  <a:buSzPct val="40000"/>
                  <a:buFont typeface="Wingding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defTabSz="8699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itchFamily="2" charset="2"/>
                  <a:buChar char="v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defTabSz="869950" eaLnBrk="0" hangingPunct="0">
                  <a:spcBef>
                    <a:spcPct val="20000"/>
                  </a:spcBef>
                  <a:buSzPct val="80000"/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defTabSz="86995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defTabSz="86995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defTabSz="86995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defTabSz="86995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4689" name="Freeform 43"/>
              <p:cNvSpPr>
                <a:spLocks/>
              </p:cNvSpPr>
              <p:nvPr/>
            </p:nvSpPr>
            <p:spPr bwMode="auto">
              <a:xfrm>
                <a:off x="8075" y="3214"/>
                <a:ext cx="662" cy="659"/>
              </a:xfrm>
              <a:custGeom>
                <a:avLst/>
                <a:gdLst>
                  <a:gd name="T0" fmla="*/ 317 w 663"/>
                  <a:gd name="T1" fmla="*/ 0 h 658"/>
                  <a:gd name="T2" fmla="*/ 280 w 663"/>
                  <a:gd name="T3" fmla="*/ 4 h 658"/>
                  <a:gd name="T4" fmla="*/ 249 w 663"/>
                  <a:gd name="T5" fmla="*/ 10 h 658"/>
                  <a:gd name="T6" fmla="*/ 218 w 663"/>
                  <a:gd name="T7" fmla="*/ 21 h 658"/>
                  <a:gd name="T8" fmla="*/ 188 w 663"/>
                  <a:gd name="T9" fmla="*/ 34 h 658"/>
                  <a:gd name="T10" fmla="*/ 160 w 663"/>
                  <a:gd name="T11" fmla="*/ 48 h 658"/>
                  <a:gd name="T12" fmla="*/ 123 w 663"/>
                  <a:gd name="T13" fmla="*/ 75 h 658"/>
                  <a:gd name="T14" fmla="*/ 78 w 663"/>
                  <a:gd name="T15" fmla="*/ 123 h 658"/>
                  <a:gd name="T16" fmla="*/ 48 w 663"/>
                  <a:gd name="T17" fmla="*/ 160 h 658"/>
                  <a:gd name="T18" fmla="*/ 34 w 663"/>
                  <a:gd name="T19" fmla="*/ 188 h 658"/>
                  <a:gd name="T20" fmla="*/ 20 w 663"/>
                  <a:gd name="T21" fmla="*/ 218 h 658"/>
                  <a:gd name="T22" fmla="*/ 10 w 663"/>
                  <a:gd name="T23" fmla="*/ 246 h 658"/>
                  <a:gd name="T24" fmla="*/ 7 w 663"/>
                  <a:gd name="T25" fmla="*/ 280 h 658"/>
                  <a:gd name="T26" fmla="*/ 0 w 663"/>
                  <a:gd name="T27" fmla="*/ 314 h 658"/>
                  <a:gd name="T28" fmla="*/ 0 w 663"/>
                  <a:gd name="T29" fmla="*/ 560 h 658"/>
                  <a:gd name="T30" fmla="*/ 7 w 663"/>
                  <a:gd name="T31" fmla="*/ 591 h 658"/>
                  <a:gd name="T32" fmla="*/ 10 w 663"/>
                  <a:gd name="T33" fmla="*/ 625 h 658"/>
                  <a:gd name="T34" fmla="*/ 20 w 663"/>
                  <a:gd name="T35" fmla="*/ 655 h 658"/>
                  <a:gd name="T36" fmla="*/ 34 w 663"/>
                  <a:gd name="T37" fmla="*/ 686 h 658"/>
                  <a:gd name="T38" fmla="*/ 48 w 663"/>
                  <a:gd name="T39" fmla="*/ 713 h 658"/>
                  <a:gd name="T40" fmla="*/ 78 w 663"/>
                  <a:gd name="T41" fmla="*/ 751 h 658"/>
                  <a:gd name="T42" fmla="*/ 123 w 663"/>
                  <a:gd name="T43" fmla="*/ 799 h 658"/>
                  <a:gd name="T44" fmla="*/ 160 w 663"/>
                  <a:gd name="T45" fmla="*/ 823 h 658"/>
                  <a:gd name="T46" fmla="*/ 188 w 663"/>
                  <a:gd name="T47" fmla="*/ 840 h 658"/>
                  <a:gd name="T48" fmla="*/ 218 w 663"/>
                  <a:gd name="T49" fmla="*/ 853 h 658"/>
                  <a:gd name="T50" fmla="*/ 249 w 663"/>
                  <a:gd name="T51" fmla="*/ 860 h 658"/>
                  <a:gd name="T52" fmla="*/ 280 w 663"/>
                  <a:gd name="T53" fmla="*/ 867 h 658"/>
                  <a:gd name="T54" fmla="*/ 317 w 663"/>
                  <a:gd name="T55" fmla="*/ 870 h 658"/>
                  <a:gd name="T56" fmla="*/ 331 w 663"/>
                  <a:gd name="T57" fmla="*/ 870 h 658"/>
                  <a:gd name="T58" fmla="*/ 331 w 663"/>
                  <a:gd name="T59" fmla="*/ 867 h 658"/>
                  <a:gd name="T60" fmla="*/ 331 w 663"/>
                  <a:gd name="T61" fmla="*/ 860 h 658"/>
                  <a:gd name="T62" fmla="*/ 331 w 663"/>
                  <a:gd name="T63" fmla="*/ 853 h 658"/>
                  <a:gd name="T64" fmla="*/ 331 w 663"/>
                  <a:gd name="T65" fmla="*/ 840 h 658"/>
                  <a:gd name="T66" fmla="*/ 331 w 663"/>
                  <a:gd name="T67" fmla="*/ 823 h 658"/>
                  <a:gd name="T68" fmla="*/ 331 w 663"/>
                  <a:gd name="T69" fmla="*/ 799 h 658"/>
                  <a:gd name="T70" fmla="*/ 375 w 663"/>
                  <a:gd name="T71" fmla="*/ 751 h 658"/>
                  <a:gd name="T72" fmla="*/ 403 w 663"/>
                  <a:gd name="T73" fmla="*/ 713 h 658"/>
                  <a:gd name="T74" fmla="*/ 420 w 663"/>
                  <a:gd name="T75" fmla="*/ 686 h 658"/>
                  <a:gd name="T76" fmla="*/ 430 w 663"/>
                  <a:gd name="T77" fmla="*/ 655 h 658"/>
                  <a:gd name="T78" fmla="*/ 437 w 663"/>
                  <a:gd name="T79" fmla="*/ 625 h 658"/>
                  <a:gd name="T80" fmla="*/ 447 w 663"/>
                  <a:gd name="T81" fmla="*/ 591 h 658"/>
                  <a:gd name="T82" fmla="*/ 447 w 663"/>
                  <a:gd name="T83" fmla="*/ 560 h 658"/>
                  <a:gd name="T84" fmla="*/ 447 w 663"/>
                  <a:gd name="T85" fmla="*/ 314 h 658"/>
                  <a:gd name="T86" fmla="*/ 447 w 663"/>
                  <a:gd name="T87" fmla="*/ 280 h 658"/>
                  <a:gd name="T88" fmla="*/ 437 w 663"/>
                  <a:gd name="T89" fmla="*/ 246 h 658"/>
                  <a:gd name="T90" fmla="*/ 430 w 663"/>
                  <a:gd name="T91" fmla="*/ 218 h 658"/>
                  <a:gd name="T92" fmla="*/ 420 w 663"/>
                  <a:gd name="T93" fmla="*/ 188 h 658"/>
                  <a:gd name="T94" fmla="*/ 403 w 663"/>
                  <a:gd name="T95" fmla="*/ 160 h 658"/>
                  <a:gd name="T96" fmla="*/ 375 w 663"/>
                  <a:gd name="T97" fmla="*/ 123 h 658"/>
                  <a:gd name="T98" fmla="*/ 331 w 663"/>
                  <a:gd name="T99" fmla="*/ 75 h 658"/>
                  <a:gd name="T100" fmla="*/ 331 w 663"/>
                  <a:gd name="T101" fmla="*/ 48 h 658"/>
                  <a:gd name="T102" fmla="*/ 331 w 663"/>
                  <a:gd name="T103" fmla="*/ 34 h 658"/>
                  <a:gd name="T104" fmla="*/ 331 w 663"/>
                  <a:gd name="T105" fmla="*/ 21 h 658"/>
                  <a:gd name="T106" fmla="*/ 331 w 663"/>
                  <a:gd name="T107" fmla="*/ 10 h 658"/>
                  <a:gd name="T108" fmla="*/ 331 w 663"/>
                  <a:gd name="T109" fmla="*/ 4 h 658"/>
                  <a:gd name="T110" fmla="*/ 331 w 663"/>
                  <a:gd name="T111" fmla="*/ 0 h 6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3"/>
                  <a:gd name="T169" fmla="*/ 0 h 658"/>
                  <a:gd name="T170" fmla="*/ 663 w 663"/>
                  <a:gd name="T171" fmla="*/ 658 h 6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3" h="658">
                    <a:moveTo>
                      <a:pt x="331" y="0"/>
                    </a:moveTo>
                    <a:lnTo>
                      <a:pt x="317" y="0"/>
                    </a:lnTo>
                    <a:lnTo>
                      <a:pt x="297" y="4"/>
                    </a:lnTo>
                    <a:lnTo>
                      <a:pt x="280" y="4"/>
                    </a:lnTo>
                    <a:lnTo>
                      <a:pt x="266" y="10"/>
                    </a:lnTo>
                    <a:lnTo>
                      <a:pt x="249" y="10"/>
                    </a:lnTo>
                    <a:lnTo>
                      <a:pt x="232" y="17"/>
                    </a:lnTo>
                    <a:lnTo>
                      <a:pt x="218" y="21"/>
                    </a:lnTo>
                    <a:lnTo>
                      <a:pt x="201" y="27"/>
                    </a:lnTo>
                    <a:lnTo>
                      <a:pt x="188" y="34"/>
                    </a:lnTo>
                    <a:lnTo>
                      <a:pt x="174" y="41"/>
                    </a:lnTo>
                    <a:lnTo>
                      <a:pt x="160" y="48"/>
                    </a:lnTo>
                    <a:lnTo>
                      <a:pt x="147" y="58"/>
                    </a:lnTo>
                    <a:lnTo>
                      <a:pt x="123" y="75"/>
                    </a:lnTo>
                    <a:lnTo>
                      <a:pt x="95" y="96"/>
                    </a:lnTo>
                    <a:lnTo>
                      <a:pt x="78" y="123"/>
                    </a:lnTo>
                    <a:lnTo>
                      <a:pt x="58" y="147"/>
                    </a:lnTo>
                    <a:lnTo>
                      <a:pt x="48" y="160"/>
                    </a:lnTo>
                    <a:lnTo>
                      <a:pt x="41" y="174"/>
                    </a:lnTo>
                    <a:lnTo>
                      <a:pt x="34" y="188"/>
                    </a:lnTo>
                    <a:lnTo>
                      <a:pt x="27" y="201"/>
                    </a:lnTo>
                    <a:lnTo>
                      <a:pt x="20" y="218"/>
                    </a:lnTo>
                    <a:lnTo>
                      <a:pt x="17" y="232"/>
                    </a:lnTo>
                    <a:lnTo>
                      <a:pt x="10" y="246"/>
                    </a:lnTo>
                    <a:lnTo>
                      <a:pt x="10" y="266"/>
                    </a:lnTo>
                    <a:lnTo>
                      <a:pt x="7" y="280"/>
                    </a:lnTo>
                    <a:lnTo>
                      <a:pt x="3" y="297"/>
                    </a:lnTo>
                    <a:lnTo>
                      <a:pt x="0" y="314"/>
                    </a:lnTo>
                    <a:lnTo>
                      <a:pt x="0" y="331"/>
                    </a:lnTo>
                    <a:lnTo>
                      <a:pt x="0" y="348"/>
                    </a:lnTo>
                    <a:lnTo>
                      <a:pt x="3" y="365"/>
                    </a:lnTo>
                    <a:lnTo>
                      <a:pt x="7" y="379"/>
                    </a:lnTo>
                    <a:lnTo>
                      <a:pt x="10" y="396"/>
                    </a:lnTo>
                    <a:lnTo>
                      <a:pt x="10" y="413"/>
                    </a:lnTo>
                    <a:lnTo>
                      <a:pt x="17" y="426"/>
                    </a:lnTo>
                    <a:lnTo>
                      <a:pt x="20" y="443"/>
                    </a:lnTo>
                    <a:lnTo>
                      <a:pt x="27" y="457"/>
                    </a:lnTo>
                    <a:lnTo>
                      <a:pt x="34" y="474"/>
                    </a:lnTo>
                    <a:lnTo>
                      <a:pt x="41" y="488"/>
                    </a:lnTo>
                    <a:lnTo>
                      <a:pt x="48" y="501"/>
                    </a:lnTo>
                    <a:lnTo>
                      <a:pt x="58" y="515"/>
                    </a:lnTo>
                    <a:lnTo>
                      <a:pt x="78" y="539"/>
                    </a:lnTo>
                    <a:lnTo>
                      <a:pt x="95" y="563"/>
                    </a:lnTo>
                    <a:lnTo>
                      <a:pt x="123" y="587"/>
                    </a:lnTo>
                    <a:lnTo>
                      <a:pt x="147" y="604"/>
                    </a:lnTo>
                    <a:lnTo>
                      <a:pt x="160" y="611"/>
                    </a:lnTo>
                    <a:lnTo>
                      <a:pt x="174" y="621"/>
                    </a:lnTo>
                    <a:lnTo>
                      <a:pt x="188" y="628"/>
                    </a:lnTo>
                    <a:lnTo>
                      <a:pt x="201" y="634"/>
                    </a:lnTo>
                    <a:lnTo>
                      <a:pt x="218" y="641"/>
                    </a:lnTo>
                    <a:lnTo>
                      <a:pt x="232" y="645"/>
                    </a:lnTo>
                    <a:lnTo>
                      <a:pt x="249" y="648"/>
                    </a:lnTo>
                    <a:lnTo>
                      <a:pt x="266" y="651"/>
                    </a:lnTo>
                    <a:lnTo>
                      <a:pt x="280" y="655"/>
                    </a:lnTo>
                    <a:lnTo>
                      <a:pt x="297" y="658"/>
                    </a:lnTo>
                    <a:lnTo>
                      <a:pt x="317" y="658"/>
                    </a:lnTo>
                    <a:lnTo>
                      <a:pt x="331" y="658"/>
                    </a:lnTo>
                    <a:lnTo>
                      <a:pt x="348" y="658"/>
                    </a:lnTo>
                    <a:lnTo>
                      <a:pt x="365" y="658"/>
                    </a:lnTo>
                    <a:lnTo>
                      <a:pt x="382" y="655"/>
                    </a:lnTo>
                    <a:lnTo>
                      <a:pt x="399" y="651"/>
                    </a:lnTo>
                    <a:lnTo>
                      <a:pt x="413" y="648"/>
                    </a:lnTo>
                    <a:lnTo>
                      <a:pt x="430" y="645"/>
                    </a:lnTo>
                    <a:lnTo>
                      <a:pt x="444" y="641"/>
                    </a:lnTo>
                    <a:lnTo>
                      <a:pt x="458" y="634"/>
                    </a:lnTo>
                    <a:lnTo>
                      <a:pt x="475" y="628"/>
                    </a:lnTo>
                    <a:lnTo>
                      <a:pt x="488" y="621"/>
                    </a:lnTo>
                    <a:lnTo>
                      <a:pt x="502" y="611"/>
                    </a:lnTo>
                    <a:lnTo>
                      <a:pt x="516" y="604"/>
                    </a:lnTo>
                    <a:lnTo>
                      <a:pt x="543" y="587"/>
                    </a:lnTo>
                    <a:lnTo>
                      <a:pt x="563" y="563"/>
                    </a:lnTo>
                    <a:lnTo>
                      <a:pt x="587" y="539"/>
                    </a:lnTo>
                    <a:lnTo>
                      <a:pt x="604" y="515"/>
                    </a:lnTo>
                    <a:lnTo>
                      <a:pt x="615" y="501"/>
                    </a:lnTo>
                    <a:lnTo>
                      <a:pt x="622" y="488"/>
                    </a:lnTo>
                    <a:lnTo>
                      <a:pt x="632" y="474"/>
                    </a:lnTo>
                    <a:lnTo>
                      <a:pt x="635" y="457"/>
                    </a:lnTo>
                    <a:lnTo>
                      <a:pt x="642" y="443"/>
                    </a:lnTo>
                    <a:lnTo>
                      <a:pt x="649" y="426"/>
                    </a:lnTo>
                    <a:lnTo>
                      <a:pt x="649" y="413"/>
                    </a:lnTo>
                    <a:lnTo>
                      <a:pt x="656" y="396"/>
                    </a:lnTo>
                    <a:lnTo>
                      <a:pt x="659" y="379"/>
                    </a:lnTo>
                    <a:lnTo>
                      <a:pt x="659" y="365"/>
                    </a:lnTo>
                    <a:lnTo>
                      <a:pt x="659" y="348"/>
                    </a:lnTo>
                    <a:lnTo>
                      <a:pt x="663" y="331"/>
                    </a:lnTo>
                    <a:lnTo>
                      <a:pt x="659" y="314"/>
                    </a:lnTo>
                    <a:lnTo>
                      <a:pt x="659" y="297"/>
                    </a:lnTo>
                    <a:lnTo>
                      <a:pt x="659" y="280"/>
                    </a:lnTo>
                    <a:lnTo>
                      <a:pt x="656" y="266"/>
                    </a:lnTo>
                    <a:lnTo>
                      <a:pt x="649" y="246"/>
                    </a:lnTo>
                    <a:lnTo>
                      <a:pt x="649" y="232"/>
                    </a:lnTo>
                    <a:lnTo>
                      <a:pt x="642" y="218"/>
                    </a:lnTo>
                    <a:lnTo>
                      <a:pt x="635" y="201"/>
                    </a:lnTo>
                    <a:lnTo>
                      <a:pt x="632" y="188"/>
                    </a:lnTo>
                    <a:lnTo>
                      <a:pt x="622" y="174"/>
                    </a:lnTo>
                    <a:lnTo>
                      <a:pt x="615" y="160"/>
                    </a:lnTo>
                    <a:lnTo>
                      <a:pt x="604" y="147"/>
                    </a:lnTo>
                    <a:lnTo>
                      <a:pt x="587" y="123"/>
                    </a:lnTo>
                    <a:lnTo>
                      <a:pt x="563" y="96"/>
                    </a:lnTo>
                    <a:lnTo>
                      <a:pt x="543" y="75"/>
                    </a:lnTo>
                    <a:lnTo>
                      <a:pt x="516" y="58"/>
                    </a:lnTo>
                    <a:lnTo>
                      <a:pt x="502" y="48"/>
                    </a:lnTo>
                    <a:lnTo>
                      <a:pt x="488" y="41"/>
                    </a:lnTo>
                    <a:lnTo>
                      <a:pt x="475" y="34"/>
                    </a:lnTo>
                    <a:lnTo>
                      <a:pt x="458" y="27"/>
                    </a:lnTo>
                    <a:lnTo>
                      <a:pt x="444" y="21"/>
                    </a:lnTo>
                    <a:lnTo>
                      <a:pt x="430" y="17"/>
                    </a:lnTo>
                    <a:lnTo>
                      <a:pt x="413" y="10"/>
                    </a:lnTo>
                    <a:lnTo>
                      <a:pt x="399" y="10"/>
                    </a:lnTo>
                    <a:lnTo>
                      <a:pt x="382" y="4"/>
                    </a:lnTo>
                    <a:lnTo>
                      <a:pt x="365" y="4"/>
                    </a:lnTo>
                    <a:lnTo>
                      <a:pt x="348" y="0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24682" name="Picture 44" descr="国旗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" y="3245"/>
              <a:ext cx="406" cy="26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3" name="Picture 45" descr="国旗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" y="3425"/>
              <a:ext cx="365" cy="23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4" name="Picture 46" descr="国旗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3659"/>
              <a:ext cx="375" cy="23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5" name="Picture 47" descr="国旗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2840"/>
              <a:ext cx="396" cy="25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6" name="Picture 48" descr="国旗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2706"/>
              <a:ext cx="391" cy="2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3" name="Rectangle 87"/>
          <p:cNvSpPr>
            <a:spLocks noChangeArrowheads="1"/>
          </p:cNvSpPr>
          <p:nvPr/>
        </p:nvSpPr>
        <p:spPr bwMode="auto">
          <a:xfrm>
            <a:off x="4986338" y="1033463"/>
            <a:ext cx="885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7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4084638" y="2470150"/>
            <a:ext cx="25463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4208" rIns="36000" bIns="34208" anchor="ctr"/>
          <a:lstStyle>
            <a:lvl1pPr marL="857250" indent="-857250" defTabSz="650875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650875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650875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650875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650875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ja-JP" sz="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85" name="テキスト ボックス 9"/>
          <p:cNvSpPr txBox="1">
            <a:spLocks noChangeArrowheads="1"/>
          </p:cNvSpPr>
          <p:nvPr/>
        </p:nvSpPr>
        <p:spPr bwMode="auto">
          <a:xfrm>
            <a:off x="6623050" y="2108200"/>
            <a:ext cx="8556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100" b="1">
                <a:solidFill>
                  <a:srgbClr val="000000"/>
                </a:solidFill>
                <a:latin typeface="Calibri" pitchFamily="34" charset="0"/>
              </a:rPr>
              <a:t>Viet Nam</a:t>
            </a:r>
            <a:endParaRPr lang="ja-JP" altLang="en-US" sz="1100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7" name="グループ化 16"/>
          <p:cNvGrpSpPr>
            <a:grpSpLocks/>
          </p:cNvGrpSpPr>
          <p:nvPr/>
        </p:nvGrpSpPr>
        <p:grpSpPr bwMode="auto">
          <a:xfrm>
            <a:off x="6588224" y="1700808"/>
            <a:ext cx="2326689" cy="1556373"/>
            <a:chOff x="3714744" y="2768612"/>
            <a:chExt cx="5355917" cy="3791263"/>
          </a:xfrm>
          <a:noFill/>
        </p:grpSpPr>
        <p:grpSp>
          <p:nvGrpSpPr>
            <p:cNvPr id="11" name="グループ化 8"/>
            <p:cNvGrpSpPr>
              <a:grpSpLocks/>
            </p:cNvGrpSpPr>
            <p:nvPr/>
          </p:nvGrpSpPr>
          <p:grpSpPr bwMode="auto">
            <a:xfrm>
              <a:off x="3714744" y="2768612"/>
              <a:ext cx="5214974" cy="3446470"/>
              <a:chOff x="2085033" y="1125538"/>
              <a:chExt cx="6627167" cy="4017974"/>
            </a:xfrm>
            <a:grpFill/>
          </p:grpSpPr>
          <p:pic>
            <p:nvPicPr>
              <p:cNvPr id="1123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085033" y="1125538"/>
                <a:ext cx="6627167" cy="40179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" name="Picture 2" descr="チリ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713624" y="4186852"/>
                <a:ext cx="603632" cy="3772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5" name="Picture 4" descr="ブルネイ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990103" y="3336699"/>
                <a:ext cx="498069" cy="31129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" name="Picture 6" descr="ニュージーランド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88173" y="4572009"/>
                <a:ext cx="531636" cy="3322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" name="Picture 8" descr="シンガポール">
                <a:hlinkClick r:id="rId18"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923360" y="4505128"/>
                <a:ext cx="455986" cy="2849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17" name="テキスト ボックス 9"/>
            <p:cNvSpPr txBox="1">
              <a:spLocks noChangeArrowheads="1"/>
            </p:cNvSpPr>
            <p:nvPr/>
          </p:nvSpPr>
          <p:spPr bwMode="auto">
            <a:xfrm>
              <a:off x="3740632" y="5243957"/>
              <a:ext cx="1973232" cy="5997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>
                <a:defRPr/>
              </a:pPr>
              <a:r>
                <a:rPr lang="en-US" altLang="ja-JP" sz="1000" b="1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Singapore</a:t>
              </a:r>
              <a:endParaRPr lang="ja-JP" altLang="en-US" sz="1000" b="1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118" name="テキスト ボックス 10"/>
            <p:cNvSpPr txBox="1">
              <a:spLocks noChangeArrowheads="1"/>
            </p:cNvSpPr>
            <p:nvPr/>
          </p:nvSpPr>
          <p:spPr bwMode="auto">
            <a:xfrm>
              <a:off x="5687976" y="4081551"/>
              <a:ext cx="1409499" cy="5997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>
                <a:defRPr/>
              </a:pPr>
              <a:r>
                <a:rPr lang="en-US" altLang="ja-JP" sz="1000" b="1" dirty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Brunei</a:t>
              </a:r>
              <a:endParaRPr lang="ja-JP" altLang="en-US" sz="1000" b="1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119" name="テキスト ボックス 11"/>
            <p:cNvSpPr txBox="1">
              <a:spLocks noChangeArrowheads="1"/>
            </p:cNvSpPr>
            <p:nvPr/>
          </p:nvSpPr>
          <p:spPr bwMode="auto">
            <a:xfrm>
              <a:off x="6110851" y="5960090"/>
              <a:ext cx="2348627" cy="5997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>
                <a:defRPr/>
              </a:pPr>
              <a:r>
                <a:rPr lang="en-US" altLang="ja-JP" sz="1000" b="1" dirty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New Zealand</a:t>
              </a:r>
              <a:endParaRPr lang="ja-JP" altLang="en-US" sz="1000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120" name="テキスト ボックス 12"/>
            <p:cNvSpPr txBox="1">
              <a:spLocks noChangeArrowheads="1"/>
            </p:cNvSpPr>
            <p:nvPr/>
          </p:nvSpPr>
          <p:spPr bwMode="auto">
            <a:xfrm>
              <a:off x="8001052" y="5697577"/>
              <a:ext cx="1069609" cy="5997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69950">
                <a:defRPr/>
              </a:pPr>
              <a:r>
                <a:rPr lang="en-US" altLang="ja-JP" sz="1000" b="1" dirty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Chile</a:t>
              </a:r>
              <a:endParaRPr lang="ja-JP" altLang="en-US" sz="1000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pic>
          <p:nvPicPr>
            <p:cNvPr id="1121" name="Picture 10" descr="米国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643833" y="3975404"/>
              <a:ext cx="440214" cy="275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22" name="テキスト ボックス 14"/>
            <p:cNvSpPr txBox="1">
              <a:spLocks noChangeArrowheads="1"/>
            </p:cNvSpPr>
            <p:nvPr/>
          </p:nvSpPr>
          <p:spPr bwMode="auto">
            <a:xfrm>
              <a:off x="7692952" y="3996472"/>
              <a:ext cx="1160311" cy="5997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>
                <a:defRPr/>
              </a:pPr>
              <a:r>
                <a:rPr lang="en-US" altLang="ja-JP" sz="1000" b="1" dirty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USA</a:t>
              </a:r>
              <a:endParaRPr lang="ja-JP" altLang="en-US" sz="1000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</p:grpSp>
      <p:sp>
        <p:nvSpPr>
          <p:cNvPr id="125" name="円/楕円 124"/>
          <p:cNvSpPr/>
          <p:nvPr/>
        </p:nvSpPr>
        <p:spPr bwMode="auto">
          <a:xfrm rot="763561">
            <a:off x="7278688" y="2595563"/>
            <a:ext cx="1009650" cy="255587"/>
          </a:xfrm>
          <a:prstGeom prst="ellipse">
            <a:avLst/>
          </a:prstGeom>
          <a:solidFill>
            <a:schemeClr val="accent6">
              <a:lumMod val="75000"/>
              <a:alpha val="33000"/>
            </a:schemeClr>
          </a:solidFill>
          <a:ln>
            <a:solidFill>
              <a:schemeClr val="accent6">
                <a:lumMod val="75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7" name="テキスト ボックス 126"/>
          <p:cNvSpPr txBox="1"/>
          <p:nvPr/>
        </p:nvSpPr>
        <p:spPr bwMode="auto">
          <a:xfrm>
            <a:off x="7539038" y="2579688"/>
            <a:ext cx="56197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724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ＤＦ特太ゴシック体" pitchFamily="1" charset="-128"/>
              </a:rPr>
              <a:t>TPP</a:t>
            </a:r>
            <a:endParaRPr lang="ja-JP" altLang="en-US" sz="1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ＤＦ特太ゴシック体" pitchFamily="1" charset="-128"/>
            </a:endParaRPr>
          </a:p>
        </p:txBody>
      </p:sp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951163"/>
            <a:ext cx="182563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36" descr="http://www.h3.dion.ne.jp/~pekochan/kokki/vietnambig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287588"/>
            <a:ext cx="1238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513013"/>
            <a:ext cx="18256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テキスト ボックス 9"/>
          <p:cNvSpPr txBox="1">
            <a:spLocks noChangeArrowheads="1"/>
          </p:cNvSpPr>
          <p:nvPr/>
        </p:nvSpPr>
        <p:spPr bwMode="auto">
          <a:xfrm>
            <a:off x="8243888" y="2492375"/>
            <a:ext cx="552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Peru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93" name="テキスト ボックス 9"/>
          <p:cNvSpPr txBox="1">
            <a:spLocks noChangeArrowheads="1"/>
          </p:cNvSpPr>
          <p:nvPr/>
        </p:nvSpPr>
        <p:spPr bwMode="auto">
          <a:xfrm>
            <a:off x="7100888" y="3014663"/>
            <a:ext cx="671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Australia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94" name="テキスト ボックス 9"/>
          <p:cNvSpPr txBox="1">
            <a:spLocks noChangeArrowheads="1"/>
          </p:cNvSpPr>
          <p:nvPr/>
        </p:nvSpPr>
        <p:spPr bwMode="auto">
          <a:xfrm>
            <a:off x="6683375" y="2041525"/>
            <a:ext cx="733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Vietnam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" name="左矢印 140"/>
          <p:cNvSpPr/>
          <p:nvPr/>
        </p:nvSpPr>
        <p:spPr bwMode="auto">
          <a:xfrm rot="18789724" flipV="1">
            <a:off x="7803357" y="2436019"/>
            <a:ext cx="469900" cy="46037"/>
          </a:xfrm>
          <a:prstGeom prst="leftArrow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3" name="左矢印 142"/>
          <p:cNvSpPr/>
          <p:nvPr/>
        </p:nvSpPr>
        <p:spPr bwMode="auto">
          <a:xfrm rot="7831523" flipV="1">
            <a:off x="7416800" y="2838450"/>
            <a:ext cx="188913" cy="87313"/>
          </a:xfrm>
          <a:prstGeom prst="leftArrow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white"/>
                </a:solidFill>
              </a:rPr>
              <a:t>　　　　　　　　</a:t>
            </a:r>
          </a:p>
        </p:txBody>
      </p:sp>
      <p:sp>
        <p:nvSpPr>
          <p:cNvPr id="144" name="左矢印 143"/>
          <p:cNvSpPr/>
          <p:nvPr/>
        </p:nvSpPr>
        <p:spPr bwMode="auto">
          <a:xfrm rot="13576604">
            <a:off x="7236619" y="2421732"/>
            <a:ext cx="155575" cy="90487"/>
          </a:xfrm>
          <a:prstGeom prst="leftArrow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5" name="左矢印 144"/>
          <p:cNvSpPr/>
          <p:nvPr/>
        </p:nvSpPr>
        <p:spPr bwMode="auto">
          <a:xfrm rot="19429385" flipV="1">
            <a:off x="8043863" y="2614613"/>
            <a:ext cx="138112" cy="101600"/>
          </a:xfrm>
          <a:prstGeom prst="leftArrow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4599" name="テキスト ボックス 9"/>
          <p:cNvSpPr txBox="1">
            <a:spLocks noChangeArrowheads="1"/>
          </p:cNvSpPr>
          <p:nvPr/>
        </p:nvSpPr>
        <p:spPr bwMode="auto">
          <a:xfrm>
            <a:off x="6264275" y="2284413"/>
            <a:ext cx="735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Malaysia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4600" name="Picture 36" descr="http://t1.gstatic.com/images?q=tbn:M7TxTYIMPxx-6M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487613"/>
            <a:ext cx="1825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左矢印 120"/>
          <p:cNvSpPr/>
          <p:nvPr/>
        </p:nvSpPr>
        <p:spPr bwMode="auto">
          <a:xfrm rot="11453789" flipV="1">
            <a:off x="7199313" y="2579688"/>
            <a:ext cx="234950" cy="111125"/>
          </a:xfrm>
          <a:prstGeom prst="leftArrow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prstClr val="white"/>
                </a:solidFill>
              </a:rPr>
              <a:t>　　　　　　　　</a:t>
            </a:r>
          </a:p>
        </p:txBody>
      </p:sp>
      <p:pic>
        <p:nvPicPr>
          <p:cNvPr id="24602" name="Picture 8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28053" r="46388" b="33836"/>
          <a:stretch>
            <a:fillRect/>
          </a:stretch>
        </p:blipFill>
        <p:spPr bwMode="auto">
          <a:xfrm>
            <a:off x="4999038" y="4286250"/>
            <a:ext cx="35607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正方形/長方形 186"/>
          <p:cNvSpPr/>
          <p:nvPr/>
        </p:nvSpPr>
        <p:spPr bwMode="auto">
          <a:xfrm>
            <a:off x="4995863" y="6554788"/>
            <a:ext cx="1327150" cy="29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8" name="正方形/長方形 187"/>
          <p:cNvSpPr/>
          <p:nvPr/>
        </p:nvSpPr>
        <p:spPr bwMode="auto">
          <a:xfrm>
            <a:off x="7512050" y="6484938"/>
            <a:ext cx="550863" cy="14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3" name="AutoShape 85"/>
          <p:cNvSpPr>
            <a:spLocks noChangeArrowheads="1"/>
          </p:cNvSpPr>
          <p:nvPr/>
        </p:nvSpPr>
        <p:spPr bwMode="auto">
          <a:xfrm>
            <a:off x="5395913" y="4513263"/>
            <a:ext cx="2998787" cy="2028825"/>
          </a:xfrm>
          <a:prstGeom prst="roundRect">
            <a:avLst>
              <a:gd name="adj" fmla="val 9687"/>
            </a:avLst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lIns="87256" tIns="43628" rIns="87256" bIns="43628" anchor="ctr"/>
          <a:lstStyle/>
          <a:p>
            <a:pPr defTabSz="8724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 sz="3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ＭＳ Ｐゴシック"/>
            </a:endParaRPr>
          </a:p>
        </p:txBody>
      </p:sp>
      <p:sp>
        <p:nvSpPr>
          <p:cNvPr id="24606" name="テキスト ボックス 9"/>
          <p:cNvSpPr txBox="1">
            <a:spLocks noChangeArrowheads="1"/>
          </p:cNvSpPr>
          <p:nvPr/>
        </p:nvSpPr>
        <p:spPr bwMode="auto">
          <a:xfrm>
            <a:off x="5715000" y="4510088"/>
            <a:ext cx="5524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Russia</a:t>
            </a:r>
          </a:p>
        </p:txBody>
      </p:sp>
      <p:sp>
        <p:nvSpPr>
          <p:cNvPr id="24607" name="テキスト ボックス 9"/>
          <p:cNvSpPr txBox="1">
            <a:spLocks noChangeArrowheads="1"/>
          </p:cNvSpPr>
          <p:nvPr/>
        </p:nvSpPr>
        <p:spPr bwMode="auto">
          <a:xfrm>
            <a:off x="5494338" y="4646613"/>
            <a:ext cx="5556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China</a:t>
            </a:r>
          </a:p>
        </p:txBody>
      </p:sp>
      <p:sp>
        <p:nvSpPr>
          <p:cNvPr id="24608" name="テキスト ボックス 9"/>
          <p:cNvSpPr txBox="1">
            <a:spLocks noChangeArrowheads="1"/>
          </p:cNvSpPr>
          <p:nvPr/>
        </p:nvSpPr>
        <p:spPr bwMode="auto">
          <a:xfrm>
            <a:off x="6156325" y="4948238"/>
            <a:ext cx="8413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CH. Taipei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09" name="テキスト ボックス 9"/>
          <p:cNvSpPr txBox="1">
            <a:spLocks noChangeArrowheads="1"/>
          </p:cNvSpPr>
          <p:nvPr/>
        </p:nvSpPr>
        <p:spPr bwMode="auto">
          <a:xfrm>
            <a:off x="5335588" y="4870450"/>
            <a:ext cx="9144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CH. HongKong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10" name="テキスト ボックス 9"/>
          <p:cNvSpPr txBox="1">
            <a:spLocks noChangeArrowheads="1"/>
          </p:cNvSpPr>
          <p:nvPr/>
        </p:nvSpPr>
        <p:spPr bwMode="auto">
          <a:xfrm>
            <a:off x="6002338" y="6011863"/>
            <a:ext cx="6635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Australia</a:t>
            </a:r>
            <a:r>
              <a:rPr lang="ja-JP" altLang="en-US" sz="1000" b="1">
                <a:solidFill>
                  <a:srgbClr val="000000"/>
                </a:solidFill>
                <a:latin typeface="Calibri" pitchFamily="34" charset="0"/>
              </a:rPr>
              <a:t>　　</a:t>
            </a:r>
          </a:p>
        </p:txBody>
      </p:sp>
      <p:sp>
        <p:nvSpPr>
          <p:cNvPr id="170" name="テキスト ボックス 9"/>
          <p:cNvSpPr txBox="1">
            <a:spLocks noChangeArrowheads="1"/>
          </p:cNvSpPr>
          <p:nvPr/>
        </p:nvSpPr>
        <p:spPr bwMode="auto">
          <a:xfrm>
            <a:off x="6267450" y="6248400"/>
            <a:ext cx="9969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56" tIns="43628" rIns="87256" bIns="43628">
            <a:spAutoFit/>
          </a:bodyPr>
          <a:lstStyle/>
          <a:p>
            <a:pPr algn="ctr" defTabSz="871050">
              <a:defRPr/>
            </a:pPr>
            <a:r>
              <a:rPr lang="en-US" altLang="ja-JP" sz="1000" b="1" dirty="0">
                <a:solidFill>
                  <a:srgbClr val="000000"/>
                </a:solidFill>
                <a:latin typeface="+mn-lt"/>
                <a:ea typeface="+mn-ea"/>
              </a:rPr>
              <a:t>New </a:t>
            </a:r>
            <a:r>
              <a:rPr lang="ja-JP" altLang="en-US" sz="1000" b="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ja-JP" sz="1000" b="1" dirty="0">
                <a:solidFill>
                  <a:srgbClr val="000000"/>
                </a:solidFill>
                <a:latin typeface="+mn-lt"/>
                <a:ea typeface="+mn-ea"/>
              </a:rPr>
              <a:t>Zealand</a:t>
            </a:r>
          </a:p>
        </p:txBody>
      </p:sp>
      <p:sp>
        <p:nvSpPr>
          <p:cNvPr id="24612" name="テキスト ボックス 9"/>
          <p:cNvSpPr txBox="1">
            <a:spLocks noChangeArrowheads="1"/>
          </p:cNvSpPr>
          <p:nvPr/>
        </p:nvSpPr>
        <p:spPr bwMode="auto">
          <a:xfrm>
            <a:off x="7494588" y="4605338"/>
            <a:ext cx="6397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Canada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13" name="テキスト ボックス 9"/>
          <p:cNvSpPr txBox="1">
            <a:spLocks noChangeArrowheads="1"/>
          </p:cNvSpPr>
          <p:nvPr/>
        </p:nvSpPr>
        <p:spPr bwMode="auto">
          <a:xfrm>
            <a:off x="7494588" y="5106988"/>
            <a:ext cx="6397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US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14" name="テキスト ボックス 9"/>
          <p:cNvSpPr txBox="1">
            <a:spLocks noChangeArrowheads="1"/>
          </p:cNvSpPr>
          <p:nvPr/>
        </p:nvSpPr>
        <p:spPr bwMode="auto">
          <a:xfrm>
            <a:off x="7562850" y="5305425"/>
            <a:ext cx="6365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Mexico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15" name="テキスト ボックス 9"/>
          <p:cNvSpPr txBox="1">
            <a:spLocks noChangeArrowheads="1"/>
          </p:cNvSpPr>
          <p:nvPr/>
        </p:nvSpPr>
        <p:spPr bwMode="auto">
          <a:xfrm>
            <a:off x="7829550" y="5572125"/>
            <a:ext cx="635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Peru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16" name="テキスト ボックス 9"/>
          <p:cNvSpPr txBox="1">
            <a:spLocks noChangeArrowheads="1"/>
          </p:cNvSpPr>
          <p:nvPr/>
        </p:nvSpPr>
        <p:spPr bwMode="auto">
          <a:xfrm>
            <a:off x="7829550" y="6072188"/>
            <a:ext cx="635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Chile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17" name="テキスト ボックス 9"/>
          <p:cNvSpPr txBox="1">
            <a:spLocks noChangeArrowheads="1"/>
          </p:cNvSpPr>
          <p:nvPr/>
        </p:nvSpPr>
        <p:spPr bwMode="auto">
          <a:xfrm>
            <a:off x="6034088" y="5111750"/>
            <a:ext cx="6381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Brunei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18" name="テキスト ボックス 9"/>
          <p:cNvSpPr txBox="1">
            <a:spLocks noChangeArrowheads="1"/>
          </p:cNvSpPr>
          <p:nvPr/>
        </p:nvSpPr>
        <p:spPr bwMode="auto">
          <a:xfrm>
            <a:off x="5613400" y="5100638"/>
            <a:ext cx="6365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Thailand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19" name="テキスト ボックス 9"/>
          <p:cNvSpPr txBox="1">
            <a:spLocks noChangeArrowheads="1"/>
          </p:cNvSpPr>
          <p:nvPr/>
        </p:nvSpPr>
        <p:spPr bwMode="auto">
          <a:xfrm>
            <a:off x="5162550" y="5311775"/>
            <a:ext cx="8048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Malaysia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20" name="テキスト ボックス 9"/>
          <p:cNvSpPr txBox="1">
            <a:spLocks noChangeArrowheads="1"/>
          </p:cNvSpPr>
          <p:nvPr/>
        </p:nvSpPr>
        <p:spPr bwMode="auto">
          <a:xfrm>
            <a:off x="6280150" y="5548313"/>
            <a:ext cx="8064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Philippines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21" name="テキスト ボックス 9"/>
          <p:cNvSpPr txBox="1">
            <a:spLocks noChangeArrowheads="1"/>
          </p:cNvSpPr>
          <p:nvPr/>
        </p:nvSpPr>
        <p:spPr bwMode="auto">
          <a:xfrm>
            <a:off x="5776913" y="5372100"/>
            <a:ext cx="809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Vietnam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22" name="テキスト ボックス 9"/>
          <p:cNvSpPr txBox="1">
            <a:spLocks noChangeArrowheads="1"/>
          </p:cNvSpPr>
          <p:nvPr/>
        </p:nvSpPr>
        <p:spPr bwMode="auto">
          <a:xfrm>
            <a:off x="6046788" y="4711700"/>
            <a:ext cx="5524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Korea</a:t>
            </a:r>
          </a:p>
        </p:txBody>
      </p:sp>
      <p:sp>
        <p:nvSpPr>
          <p:cNvPr id="24623" name="テキスト ボックス 9"/>
          <p:cNvSpPr txBox="1">
            <a:spLocks noChangeArrowheads="1"/>
          </p:cNvSpPr>
          <p:nvPr/>
        </p:nvSpPr>
        <p:spPr bwMode="auto">
          <a:xfrm>
            <a:off x="6424613" y="4705350"/>
            <a:ext cx="5524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Japan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24" name="テキスト ボックス 9"/>
          <p:cNvSpPr txBox="1">
            <a:spLocks noChangeArrowheads="1"/>
          </p:cNvSpPr>
          <p:nvPr/>
        </p:nvSpPr>
        <p:spPr bwMode="auto">
          <a:xfrm>
            <a:off x="5030788" y="5611813"/>
            <a:ext cx="130333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Singapore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25" name="テキスト ボックス 9"/>
          <p:cNvSpPr txBox="1">
            <a:spLocks noChangeArrowheads="1"/>
          </p:cNvSpPr>
          <p:nvPr/>
        </p:nvSpPr>
        <p:spPr bwMode="auto">
          <a:xfrm>
            <a:off x="5495925" y="5807075"/>
            <a:ext cx="13033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Indonesia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26" name="テキスト ボックス 9"/>
          <p:cNvSpPr txBox="1">
            <a:spLocks noChangeArrowheads="1"/>
          </p:cNvSpPr>
          <p:nvPr/>
        </p:nvSpPr>
        <p:spPr bwMode="auto">
          <a:xfrm>
            <a:off x="6132513" y="5813425"/>
            <a:ext cx="8651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6" tIns="43628" rIns="87256" bIns="43628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PNG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4627" name="Object 2"/>
          <p:cNvPicPr>
            <a:picLocks noChangeAspect="1" noChangeArrowheads="1"/>
          </p:cNvPicPr>
          <p:nvPr/>
        </p:nvPicPr>
        <p:blipFill>
          <a:blip r:embed="rId27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105275"/>
            <a:ext cx="1952625" cy="2489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8" name="Object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5741988"/>
            <a:ext cx="5572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9" name="Picture 9" descr="国旗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103813"/>
            <a:ext cx="309562" cy="379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0" name="AutoShape 5"/>
          <p:cNvSpPr>
            <a:spLocks noChangeArrowheads="1"/>
          </p:cNvSpPr>
          <p:nvPr/>
        </p:nvSpPr>
        <p:spPr bwMode="auto">
          <a:xfrm rot="1686976" flipH="1">
            <a:off x="193675" y="5483225"/>
            <a:ext cx="1211263" cy="474663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56" tIns="43628" rIns="87256" bIns="43628" anchor="ctr"/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31" name="AutoShape 6"/>
          <p:cNvSpPr>
            <a:spLocks noChangeArrowheads="1"/>
          </p:cNvSpPr>
          <p:nvPr/>
        </p:nvSpPr>
        <p:spPr bwMode="auto">
          <a:xfrm rot="-5400000">
            <a:off x="504031" y="5323682"/>
            <a:ext cx="1509713" cy="368300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56" tIns="43628" rIns="87256" bIns="43628" anchor="ctr"/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32" name="AutoShape 7"/>
          <p:cNvSpPr>
            <a:spLocks noChangeArrowheads="1"/>
          </p:cNvSpPr>
          <p:nvPr/>
        </p:nvSpPr>
        <p:spPr bwMode="auto">
          <a:xfrm rot="-3393362">
            <a:off x="666750" y="5419726"/>
            <a:ext cx="1385887" cy="379412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56" tIns="43628" rIns="87256" bIns="43628" anchor="ctr"/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33" name="AutoShape 8"/>
          <p:cNvSpPr>
            <a:spLocks noChangeArrowheads="1"/>
          </p:cNvSpPr>
          <p:nvPr/>
        </p:nvSpPr>
        <p:spPr bwMode="auto">
          <a:xfrm rot="331102" flipH="1">
            <a:off x="1085850" y="5837238"/>
            <a:ext cx="1068388" cy="457200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56" tIns="43628" rIns="87256" bIns="43628" anchor="ctr"/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34" name="AutoShape 10"/>
          <p:cNvSpPr>
            <a:spLocks noChangeArrowheads="1"/>
          </p:cNvSpPr>
          <p:nvPr/>
        </p:nvSpPr>
        <p:spPr bwMode="auto">
          <a:xfrm rot="-1651094">
            <a:off x="1087438" y="5432425"/>
            <a:ext cx="1093787" cy="519113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56" tIns="43628" rIns="87256" bIns="43628" anchor="ctr"/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1779588" y="5216525"/>
            <a:ext cx="309562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872407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4636" name="Rectangle 13"/>
          <p:cNvSpPr>
            <a:spLocks noChangeArrowheads="1"/>
          </p:cNvSpPr>
          <p:nvPr/>
        </p:nvSpPr>
        <p:spPr bwMode="auto">
          <a:xfrm>
            <a:off x="1785938" y="5216525"/>
            <a:ext cx="304800" cy="258763"/>
          </a:xfrm>
          <a:prstGeom prst="rect">
            <a:avLst/>
          </a:prstGeom>
          <a:noFill/>
          <a:ln w="889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37" name="Freeform 14"/>
          <p:cNvSpPr>
            <a:spLocks/>
          </p:cNvSpPr>
          <p:nvPr/>
        </p:nvSpPr>
        <p:spPr bwMode="auto">
          <a:xfrm>
            <a:off x="1881188" y="5268913"/>
            <a:ext cx="114300" cy="150812"/>
          </a:xfrm>
          <a:custGeom>
            <a:avLst/>
            <a:gdLst>
              <a:gd name="T0" fmla="*/ 2147483647 w 663"/>
              <a:gd name="T1" fmla="*/ 0 h 658"/>
              <a:gd name="T2" fmla="*/ 2147483647 w 663"/>
              <a:gd name="T3" fmla="*/ 2147483647 h 658"/>
              <a:gd name="T4" fmla="*/ 2147483647 w 663"/>
              <a:gd name="T5" fmla="*/ 2147483647 h 658"/>
              <a:gd name="T6" fmla="*/ 2147483647 w 663"/>
              <a:gd name="T7" fmla="*/ 2147483647 h 658"/>
              <a:gd name="T8" fmla="*/ 2147483647 w 663"/>
              <a:gd name="T9" fmla="*/ 2147483647 h 658"/>
              <a:gd name="T10" fmla="*/ 2147483647 w 663"/>
              <a:gd name="T11" fmla="*/ 2147483647 h 658"/>
              <a:gd name="T12" fmla="*/ 2147483647 w 663"/>
              <a:gd name="T13" fmla="*/ 2147483647 h 658"/>
              <a:gd name="T14" fmla="*/ 2147483647 w 663"/>
              <a:gd name="T15" fmla="*/ 2147483647 h 658"/>
              <a:gd name="T16" fmla="*/ 2147483647 w 663"/>
              <a:gd name="T17" fmla="*/ 2147483647 h 658"/>
              <a:gd name="T18" fmla="*/ 2147483647 w 663"/>
              <a:gd name="T19" fmla="*/ 2147483647 h 658"/>
              <a:gd name="T20" fmla="*/ 2147483647 w 663"/>
              <a:gd name="T21" fmla="*/ 2147483647 h 658"/>
              <a:gd name="T22" fmla="*/ 2147483647 w 663"/>
              <a:gd name="T23" fmla="*/ 2147483647 h 658"/>
              <a:gd name="T24" fmla="*/ 2147483647 w 663"/>
              <a:gd name="T25" fmla="*/ 2147483647 h 658"/>
              <a:gd name="T26" fmla="*/ 0 w 663"/>
              <a:gd name="T27" fmla="*/ 2147483647 h 658"/>
              <a:gd name="T28" fmla="*/ 0 w 663"/>
              <a:gd name="T29" fmla="*/ 2147483647 h 658"/>
              <a:gd name="T30" fmla="*/ 2147483647 w 663"/>
              <a:gd name="T31" fmla="*/ 2147483647 h 658"/>
              <a:gd name="T32" fmla="*/ 2147483647 w 663"/>
              <a:gd name="T33" fmla="*/ 2147483647 h 658"/>
              <a:gd name="T34" fmla="*/ 2147483647 w 663"/>
              <a:gd name="T35" fmla="*/ 2147483647 h 658"/>
              <a:gd name="T36" fmla="*/ 2147483647 w 663"/>
              <a:gd name="T37" fmla="*/ 2147483647 h 658"/>
              <a:gd name="T38" fmla="*/ 2147483647 w 663"/>
              <a:gd name="T39" fmla="*/ 2147483647 h 658"/>
              <a:gd name="T40" fmla="*/ 2147483647 w 663"/>
              <a:gd name="T41" fmla="*/ 2147483647 h 658"/>
              <a:gd name="T42" fmla="*/ 2147483647 w 663"/>
              <a:gd name="T43" fmla="*/ 2147483647 h 658"/>
              <a:gd name="T44" fmla="*/ 2147483647 w 663"/>
              <a:gd name="T45" fmla="*/ 2147483647 h 658"/>
              <a:gd name="T46" fmla="*/ 2147483647 w 663"/>
              <a:gd name="T47" fmla="*/ 2147483647 h 658"/>
              <a:gd name="T48" fmla="*/ 2147483647 w 663"/>
              <a:gd name="T49" fmla="*/ 2147483647 h 658"/>
              <a:gd name="T50" fmla="*/ 2147483647 w 663"/>
              <a:gd name="T51" fmla="*/ 2147483647 h 658"/>
              <a:gd name="T52" fmla="*/ 2147483647 w 663"/>
              <a:gd name="T53" fmla="*/ 2147483647 h 658"/>
              <a:gd name="T54" fmla="*/ 2147483647 w 663"/>
              <a:gd name="T55" fmla="*/ 2147483647 h 658"/>
              <a:gd name="T56" fmla="*/ 2147483647 w 663"/>
              <a:gd name="T57" fmla="*/ 2147483647 h 658"/>
              <a:gd name="T58" fmla="*/ 2147483647 w 663"/>
              <a:gd name="T59" fmla="*/ 2147483647 h 658"/>
              <a:gd name="T60" fmla="*/ 2147483647 w 663"/>
              <a:gd name="T61" fmla="*/ 2147483647 h 658"/>
              <a:gd name="T62" fmla="*/ 2147483647 w 663"/>
              <a:gd name="T63" fmla="*/ 2147483647 h 658"/>
              <a:gd name="T64" fmla="*/ 2147483647 w 663"/>
              <a:gd name="T65" fmla="*/ 2147483647 h 658"/>
              <a:gd name="T66" fmla="*/ 2147483647 w 663"/>
              <a:gd name="T67" fmla="*/ 2147483647 h 658"/>
              <a:gd name="T68" fmla="*/ 2147483647 w 663"/>
              <a:gd name="T69" fmla="*/ 2147483647 h 658"/>
              <a:gd name="T70" fmla="*/ 2147483647 w 663"/>
              <a:gd name="T71" fmla="*/ 2147483647 h 658"/>
              <a:gd name="T72" fmla="*/ 2147483647 w 663"/>
              <a:gd name="T73" fmla="*/ 2147483647 h 658"/>
              <a:gd name="T74" fmla="*/ 2147483647 w 663"/>
              <a:gd name="T75" fmla="*/ 2147483647 h 658"/>
              <a:gd name="T76" fmla="*/ 2147483647 w 663"/>
              <a:gd name="T77" fmla="*/ 2147483647 h 658"/>
              <a:gd name="T78" fmla="*/ 2147483647 w 663"/>
              <a:gd name="T79" fmla="*/ 2147483647 h 658"/>
              <a:gd name="T80" fmla="*/ 2147483647 w 663"/>
              <a:gd name="T81" fmla="*/ 2147483647 h 658"/>
              <a:gd name="T82" fmla="*/ 2147483647 w 663"/>
              <a:gd name="T83" fmla="*/ 2147483647 h 658"/>
              <a:gd name="T84" fmla="*/ 2147483647 w 663"/>
              <a:gd name="T85" fmla="*/ 2147483647 h 658"/>
              <a:gd name="T86" fmla="*/ 2147483647 w 663"/>
              <a:gd name="T87" fmla="*/ 2147483647 h 658"/>
              <a:gd name="T88" fmla="*/ 2147483647 w 663"/>
              <a:gd name="T89" fmla="*/ 2147483647 h 658"/>
              <a:gd name="T90" fmla="*/ 2147483647 w 663"/>
              <a:gd name="T91" fmla="*/ 2147483647 h 658"/>
              <a:gd name="T92" fmla="*/ 2147483647 w 663"/>
              <a:gd name="T93" fmla="*/ 2147483647 h 658"/>
              <a:gd name="T94" fmla="*/ 2147483647 w 663"/>
              <a:gd name="T95" fmla="*/ 2147483647 h 658"/>
              <a:gd name="T96" fmla="*/ 2147483647 w 663"/>
              <a:gd name="T97" fmla="*/ 2147483647 h 658"/>
              <a:gd name="T98" fmla="*/ 2147483647 w 663"/>
              <a:gd name="T99" fmla="*/ 2147483647 h 658"/>
              <a:gd name="T100" fmla="*/ 2147483647 w 663"/>
              <a:gd name="T101" fmla="*/ 2147483647 h 658"/>
              <a:gd name="T102" fmla="*/ 2147483647 w 663"/>
              <a:gd name="T103" fmla="*/ 2147483647 h 658"/>
              <a:gd name="T104" fmla="*/ 2147483647 w 663"/>
              <a:gd name="T105" fmla="*/ 2147483647 h 658"/>
              <a:gd name="T106" fmla="*/ 2147483647 w 663"/>
              <a:gd name="T107" fmla="*/ 2147483647 h 658"/>
              <a:gd name="T108" fmla="*/ 2147483647 w 663"/>
              <a:gd name="T109" fmla="*/ 2147483647 h 658"/>
              <a:gd name="T110" fmla="*/ 2147483647 w 663"/>
              <a:gd name="T111" fmla="*/ 0 h 6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63"/>
              <a:gd name="T169" fmla="*/ 0 h 658"/>
              <a:gd name="T170" fmla="*/ 663 w 663"/>
              <a:gd name="T171" fmla="*/ 658 h 6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63" h="658">
                <a:moveTo>
                  <a:pt x="331" y="0"/>
                </a:moveTo>
                <a:lnTo>
                  <a:pt x="317" y="0"/>
                </a:lnTo>
                <a:lnTo>
                  <a:pt x="297" y="4"/>
                </a:lnTo>
                <a:lnTo>
                  <a:pt x="280" y="4"/>
                </a:lnTo>
                <a:lnTo>
                  <a:pt x="266" y="10"/>
                </a:lnTo>
                <a:lnTo>
                  <a:pt x="249" y="10"/>
                </a:lnTo>
                <a:lnTo>
                  <a:pt x="232" y="17"/>
                </a:lnTo>
                <a:lnTo>
                  <a:pt x="218" y="21"/>
                </a:lnTo>
                <a:lnTo>
                  <a:pt x="201" y="27"/>
                </a:lnTo>
                <a:lnTo>
                  <a:pt x="188" y="34"/>
                </a:lnTo>
                <a:lnTo>
                  <a:pt x="174" y="41"/>
                </a:lnTo>
                <a:lnTo>
                  <a:pt x="160" y="48"/>
                </a:lnTo>
                <a:lnTo>
                  <a:pt x="147" y="58"/>
                </a:lnTo>
                <a:lnTo>
                  <a:pt x="123" y="75"/>
                </a:lnTo>
                <a:lnTo>
                  <a:pt x="95" y="96"/>
                </a:lnTo>
                <a:lnTo>
                  <a:pt x="78" y="123"/>
                </a:lnTo>
                <a:lnTo>
                  <a:pt x="58" y="147"/>
                </a:lnTo>
                <a:lnTo>
                  <a:pt x="48" y="160"/>
                </a:lnTo>
                <a:lnTo>
                  <a:pt x="41" y="174"/>
                </a:lnTo>
                <a:lnTo>
                  <a:pt x="34" y="188"/>
                </a:lnTo>
                <a:lnTo>
                  <a:pt x="27" y="201"/>
                </a:lnTo>
                <a:lnTo>
                  <a:pt x="20" y="218"/>
                </a:lnTo>
                <a:lnTo>
                  <a:pt x="17" y="232"/>
                </a:lnTo>
                <a:lnTo>
                  <a:pt x="10" y="246"/>
                </a:lnTo>
                <a:lnTo>
                  <a:pt x="10" y="266"/>
                </a:lnTo>
                <a:lnTo>
                  <a:pt x="7" y="280"/>
                </a:lnTo>
                <a:lnTo>
                  <a:pt x="3" y="297"/>
                </a:lnTo>
                <a:lnTo>
                  <a:pt x="0" y="314"/>
                </a:lnTo>
                <a:lnTo>
                  <a:pt x="0" y="331"/>
                </a:lnTo>
                <a:lnTo>
                  <a:pt x="0" y="348"/>
                </a:lnTo>
                <a:lnTo>
                  <a:pt x="3" y="365"/>
                </a:lnTo>
                <a:lnTo>
                  <a:pt x="7" y="379"/>
                </a:lnTo>
                <a:lnTo>
                  <a:pt x="10" y="396"/>
                </a:lnTo>
                <a:lnTo>
                  <a:pt x="10" y="413"/>
                </a:lnTo>
                <a:lnTo>
                  <a:pt x="17" y="426"/>
                </a:lnTo>
                <a:lnTo>
                  <a:pt x="20" y="443"/>
                </a:lnTo>
                <a:lnTo>
                  <a:pt x="27" y="457"/>
                </a:lnTo>
                <a:lnTo>
                  <a:pt x="34" y="474"/>
                </a:lnTo>
                <a:lnTo>
                  <a:pt x="41" y="488"/>
                </a:lnTo>
                <a:lnTo>
                  <a:pt x="48" y="501"/>
                </a:lnTo>
                <a:lnTo>
                  <a:pt x="58" y="515"/>
                </a:lnTo>
                <a:lnTo>
                  <a:pt x="78" y="539"/>
                </a:lnTo>
                <a:lnTo>
                  <a:pt x="95" y="563"/>
                </a:lnTo>
                <a:lnTo>
                  <a:pt x="123" y="587"/>
                </a:lnTo>
                <a:lnTo>
                  <a:pt x="147" y="604"/>
                </a:lnTo>
                <a:lnTo>
                  <a:pt x="160" y="611"/>
                </a:lnTo>
                <a:lnTo>
                  <a:pt x="174" y="621"/>
                </a:lnTo>
                <a:lnTo>
                  <a:pt x="188" y="628"/>
                </a:lnTo>
                <a:lnTo>
                  <a:pt x="201" y="634"/>
                </a:lnTo>
                <a:lnTo>
                  <a:pt x="218" y="641"/>
                </a:lnTo>
                <a:lnTo>
                  <a:pt x="232" y="645"/>
                </a:lnTo>
                <a:lnTo>
                  <a:pt x="249" y="648"/>
                </a:lnTo>
                <a:lnTo>
                  <a:pt x="266" y="651"/>
                </a:lnTo>
                <a:lnTo>
                  <a:pt x="280" y="655"/>
                </a:lnTo>
                <a:lnTo>
                  <a:pt x="297" y="658"/>
                </a:lnTo>
                <a:lnTo>
                  <a:pt x="317" y="658"/>
                </a:lnTo>
                <a:lnTo>
                  <a:pt x="331" y="658"/>
                </a:lnTo>
                <a:lnTo>
                  <a:pt x="348" y="658"/>
                </a:lnTo>
                <a:lnTo>
                  <a:pt x="365" y="658"/>
                </a:lnTo>
                <a:lnTo>
                  <a:pt x="382" y="655"/>
                </a:lnTo>
                <a:lnTo>
                  <a:pt x="399" y="651"/>
                </a:lnTo>
                <a:lnTo>
                  <a:pt x="413" y="648"/>
                </a:lnTo>
                <a:lnTo>
                  <a:pt x="430" y="645"/>
                </a:lnTo>
                <a:lnTo>
                  <a:pt x="444" y="641"/>
                </a:lnTo>
                <a:lnTo>
                  <a:pt x="458" y="634"/>
                </a:lnTo>
                <a:lnTo>
                  <a:pt x="475" y="628"/>
                </a:lnTo>
                <a:lnTo>
                  <a:pt x="488" y="621"/>
                </a:lnTo>
                <a:lnTo>
                  <a:pt x="502" y="611"/>
                </a:lnTo>
                <a:lnTo>
                  <a:pt x="516" y="604"/>
                </a:lnTo>
                <a:lnTo>
                  <a:pt x="543" y="587"/>
                </a:lnTo>
                <a:lnTo>
                  <a:pt x="563" y="563"/>
                </a:lnTo>
                <a:lnTo>
                  <a:pt x="587" y="539"/>
                </a:lnTo>
                <a:lnTo>
                  <a:pt x="604" y="515"/>
                </a:lnTo>
                <a:lnTo>
                  <a:pt x="615" y="501"/>
                </a:lnTo>
                <a:lnTo>
                  <a:pt x="622" y="488"/>
                </a:lnTo>
                <a:lnTo>
                  <a:pt x="632" y="474"/>
                </a:lnTo>
                <a:lnTo>
                  <a:pt x="635" y="457"/>
                </a:lnTo>
                <a:lnTo>
                  <a:pt x="642" y="443"/>
                </a:lnTo>
                <a:lnTo>
                  <a:pt x="649" y="426"/>
                </a:lnTo>
                <a:lnTo>
                  <a:pt x="649" y="413"/>
                </a:lnTo>
                <a:lnTo>
                  <a:pt x="656" y="396"/>
                </a:lnTo>
                <a:lnTo>
                  <a:pt x="659" y="379"/>
                </a:lnTo>
                <a:lnTo>
                  <a:pt x="659" y="365"/>
                </a:lnTo>
                <a:lnTo>
                  <a:pt x="659" y="348"/>
                </a:lnTo>
                <a:lnTo>
                  <a:pt x="663" y="331"/>
                </a:lnTo>
                <a:lnTo>
                  <a:pt x="659" y="314"/>
                </a:lnTo>
                <a:lnTo>
                  <a:pt x="659" y="297"/>
                </a:lnTo>
                <a:lnTo>
                  <a:pt x="659" y="280"/>
                </a:lnTo>
                <a:lnTo>
                  <a:pt x="656" y="266"/>
                </a:lnTo>
                <a:lnTo>
                  <a:pt x="649" y="246"/>
                </a:lnTo>
                <a:lnTo>
                  <a:pt x="649" y="232"/>
                </a:lnTo>
                <a:lnTo>
                  <a:pt x="642" y="218"/>
                </a:lnTo>
                <a:lnTo>
                  <a:pt x="635" y="201"/>
                </a:lnTo>
                <a:lnTo>
                  <a:pt x="632" y="188"/>
                </a:lnTo>
                <a:lnTo>
                  <a:pt x="622" y="174"/>
                </a:lnTo>
                <a:lnTo>
                  <a:pt x="615" y="160"/>
                </a:lnTo>
                <a:lnTo>
                  <a:pt x="604" y="147"/>
                </a:lnTo>
                <a:lnTo>
                  <a:pt x="587" y="123"/>
                </a:lnTo>
                <a:lnTo>
                  <a:pt x="563" y="96"/>
                </a:lnTo>
                <a:lnTo>
                  <a:pt x="543" y="75"/>
                </a:lnTo>
                <a:lnTo>
                  <a:pt x="516" y="58"/>
                </a:lnTo>
                <a:lnTo>
                  <a:pt x="502" y="48"/>
                </a:lnTo>
                <a:lnTo>
                  <a:pt x="488" y="41"/>
                </a:lnTo>
                <a:lnTo>
                  <a:pt x="475" y="34"/>
                </a:lnTo>
                <a:lnTo>
                  <a:pt x="458" y="27"/>
                </a:lnTo>
                <a:lnTo>
                  <a:pt x="444" y="21"/>
                </a:lnTo>
                <a:lnTo>
                  <a:pt x="430" y="17"/>
                </a:lnTo>
                <a:lnTo>
                  <a:pt x="413" y="10"/>
                </a:lnTo>
                <a:lnTo>
                  <a:pt x="399" y="10"/>
                </a:lnTo>
                <a:lnTo>
                  <a:pt x="382" y="4"/>
                </a:lnTo>
                <a:lnTo>
                  <a:pt x="365" y="4"/>
                </a:lnTo>
                <a:lnTo>
                  <a:pt x="348" y="0"/>
                </a:lnTo>
                <a:lnTo>
                  <a:pt x="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4638" name="Picture 15" descr="国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622800"/>
            <a:ext cx="298450" cy="377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9" name="Picture 16" descr="国旗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448175"/>
            <a:ext cx="285750" cy="352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0" name="Picture 17" descr="国旗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5764213"/>
            <a:ext cx="309562" cy="379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1" name="Picture 18" descr="国旗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6030913"/>
            <a:ext cx="317500" cy="384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2" name="Picture 19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5664200"/>
            <a:ext cx="333375" cy="500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2192338" y="5973763"/>
            <a:ext cx="519112" cy="3079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 defTabSz="652463">
              <a:defRPr/>
            </a:pPr>
            <a:r>
              <a:rPr lang="en-US" altLang="ja-JP" sz="1000" b="1" dirty="0">
                <a:solidFill>
                  <a:srgbClr val="000000"/>
                </a:solidFill>
              </a:rPr>
              <a:t>Australia</a:t>
            </a:r>
          </a:p>
          <a:p>
            <a:pPr algn="ctr" defTabSz="652463">
              <a:defRPr/>
            </a:pPr>
            <a:r>
              <a:rPr lang="en-US" altLang="ja-JP" sz="1000" b="1" dirty="0">
                <a:solidFill>
                  <a:srgbClr val="000000"/>
                </a:solidFill>
              </a:rPr>
              <a:t>&amp; NZ</a:t>
            </a:r>
          </a:p>
        </p:txBody>
      </p:sp>
      <p:sp>
        <p:nvSpPr>
          <p:cNvPr id="24644" name="Rectangle 24"/>
          <p:cNvSpPr>
            <a:spLocks noChangeArrowheads="1"/>
          </p:cNvSpPr>
          <p:nvPr/>
        </p:nvSpPr>
        <p:spPr bwMode="auto">
          <a:xfrm>
            <a:off x="125413" y="4854575"/>
            <a:ext cx="442912" cy="2222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352" rIns="0" bIns="34352" anchor="ctr">
            <a:spAutoFit/>
          </a:bodyPr>
          <a:lstStyle>
            <a:lvl1pPr defTabSz="652463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652463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652463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652463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652463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India</a:t>
            </a:r>
          </a:p>
        </p:txBody>
      </p:sp>
      <p:sp>
        <p:nvSpPr>
          <p:cNvPr id="24645" name="Rectangle 25"/>
          <p:cNvSpPr>
            <a:spLocks noChangeArrowheads="1"/>
          </p:cNvSpPr>
          <p:nvPr/>
        </p:nvSpPr>
        <p:spPr bwMode="auto">
          <a:xfrm>
            <a:off x="679450" y="4576763"/>
            <a:ext cx="481013" cy="22383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352" rIns="0" bIns="34352" anchor="ctr">
            <a:spAutoFit/>
          </a:bodyPr>
          <a:lstStyle>
            <a:lvl1pPr defTabSz="652463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652463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652463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652463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652463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China</a:t>
            </a:r>
          </a:p>
        </p:txBody>
      </p:sp>
      <p:sp>
        <p:nvSpPr>
          <p:cNvPr id="24646" name="Rectangle 26"/>
          <p:cNvSpPr>
            <a:spLocks noChangeArrowheads="1"/>
          </p:cNvSpPr>
          <p:nvPr/>
        </p:nvSpPr>
        <p:spPr bwMode="auto">
          <a:xfrm>
            <a:off x="1558925" y="4429125"/>
            <a:ext cx="352425" cy="2238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352" rIns="0" bIns="34352" anchor="ctr">
            <a:spAutoFit/>
          </a:bodyPr>
          <a:lstStyle>
            <a:lvl1pPr defTabSz="652463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652463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652463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652463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652463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Korea</a:t>
            </a:r>
            <a:endParaRPr lang="ja-JP" altLang="en-US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47" name="Rectangle 27"/>
          <p:cNvSpPr>
            <a:spLocks noChangeArrowheads="1"/>
          </p:cNvSpPr>
          <p:nvPr/>
        </p:nvSpPr>
        <p:spPr bwMode="auto">
          <a:xfrm>
            <a:off x="1892300" y="4862513"/>
            <a:ext cx="350838" cy="22383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352" rIns="0" bIns="34352" anchor="ctr">
            <a:spAutoFit/>
          </a:bodyPr>
          <a:lstStyle>
            <a:lvl1pPr defTabSz="652463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652463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652463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652463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652463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Japan</a:t>
            </a:r>
          </a:p>
        </p:txBody>
      </p:sp>
      <p:sp>
        <p:nvSpPr>
          <p:cNvPr id="24648" name="Arc 20"/>
          <p:cNvSpPr>
            <a:spLocks/>
          </p:cNvSpPr>
          <p:nvPr/>
        </p:nvSpPr>
        <p:spPr bwMode="auto">
          <a:xfrm rot="12851468" flipV="1">
            <a:off x="1062038" y="5651500"/>
            <a:ext cx="431800" cy="355600"/>
          </a:xfrm>
          <a:custGeom>
            <a:avLst/>
            <a:gdLst>
              <a:gd name="T0" fmla="*/ 0 w 42363"/>
              <a:gd name="T1" fmla="*/ 2147483647 h 28906"/>
              <a:gd name="T2" fmla="*/ 2147483647 w 42363"/>
              <a:gd name="T3" fmla="*/ 2147483647 h 28906"/>
              <a:gd name="T4" fmla="*/ 2147483647 w 42363"/>
              <a:gd name="T5" fmla="*/ 2147483647 h 28906"/>
              <a:gd name="T6" fmla="*/ 0 60000 65536"/>
              <a:gd name="T7" fmla="*/ 0 60000 65536"/>
              <a:gd name="T8" fmla="*/ 0 60000 65536"/>
              <a:gd name="T9" fmla="*/ 0 w 42363"/>
              <a:gd name="T10" fmla="*/ 0 h 28906"/>
              <a:gd name="T11" fmla="*/ 42363 w 42363"/>
              <a:gd name="T12" fmla="*/ 28906 h 289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363" h="28906" fill="none" extrusionOk="0">
                <a:moveTo>
                  <a:pt x="-1" y="15645"/>
                </a:moveTo>
                <a:cubicBezTo>
                  <a:pt x="2656" y="6383"/>
                  <a:pt x="11126" y="-1"/>
                  <a:pt x="20763" y="0"/>
                </a:cubicBezTo>
                <a:cubicBezTo>
                  <a:pt x="32692" y="0"/>
                  <a:pt x="42363" y="9670"/>
                  <a:pt x="42363" y="21600"/>
                </a:cubicBezTo>
                <a:cubicBezTo>
                  <a:pt x="42363" y="24090"/>
                  <a:pt x="41932" y="26562"/>
                  <a:pt x="41089" y="28905"/>
                </a:cubicBezTo>
              </a:path>
              <a:path w="42363" h="28906" stroke="0" extrusionOk="0">
                <a:moveTo>
                  <a:pt x="-1" y="15645"/>
                </a:moveTo>
                <a:cubicBezTo>
                  <a:pt x="2656" y="6383"/>
                  <a:pt x="11126" y="-1"/>
                  <a:pt x="20763" y="0"/>
                </a:cubicBezTo>
                <a:cubicBezTo>
                  <a:pt x="32692" y="0"/>
                  <a:pt x="42363" y="9670"/>
                  <a:pt x="42363" y="21600"/>
                </a:cubicBezTo>
                <a:cubicBezTo>
                  <a:pt x="42363" y="24090"/>
                  <a:pt x="41932" y="26562"/>
                  <a:pt x="41089" y="28905"/>
                </a:cubicBezTo>
                <a:lnTo>
                  <a:pt x="20763" y="21600"/>
                </a:lnTo>
                <a:lnTo>
                  <a:pt x="-1" y="15645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56" tIns="43628" rIns="87256" bIns="43628" anchor="ctr"/>
          <a:lstStyle/>
          <a:p>
            <a:endParaRPr lang="ja-JP" altLang="en-US"/>
          </a:p>
        </p:txBody>
      </p:sp>
      <p:sp>
        <p:nvSpPr>
          <p:cNvPr id="109" name="Text Box 6"/>
          <p:cNvSpPr txBox="1">
            <a:spLocks noChangeArrowheads="1"/>
          </p:cNvSpPr>
          <p:nvPr/>
        </p:nvSpPr>
        <p:spPr bwMode="auto">
          <a:xfrm>
            <a:off x="273050" y="3716338"/>
            <a:ext cx="1817688" cy="3016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246" tIns="43624" rIns="87246" bIns="43624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ASEAN+1 FTA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56" name="曲折矢印 155"/>
          <p:cNvSpPr/>
          <p:nvPr/>
        </p:nvSpPr>
        <p:spPr>
          <a:xfrm>
            <a:off x="584200" y="1360488"/>
            <a:ext cx="736600" cy="2152650"/>
          </a:xfrm>
          <a:prstGeom prst="bentArrow">
            <a:avLst>
              <a:gd name="adj1" fmla="val 25861"/>
              <a:gd name="adj2" fmla="val 50000"/>
              <a:gd name="adj3" fmla="val 34283"/>
              <a:gd name="adj4" fmla="val 3685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256" tIns="43628" rIns="87256" bIns="43628"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0" name="ストライプ矢印 189"/>
          <p:cNvSpPr/>
          <p:nvPr/>
        </p:nvSpPr>
        <p:spPr>
          <a:xfrm rot="7200000">
            <a:off x="7408069" y="2953544"/>
            <a:ext cx="779463" cy="1660525"/>
          </a:xfrm>
          <a:prstGeom prst="stripedRightArrow">
            <a:avLst>
              <a:gd name="adj1" fmla="val 42319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7256" tIns="43628" rIns="87256" bIns="436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5776913" y="4164013"/>
            <a:ext cx="20478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177" tIns="10309" rIns="17177" bIns="10309" anchor="ctr" anchorCtr="1">
            <a:spAutoFit/>
          </a:bodyPr>
          <a:lstStyle/>
          <a:p>
            <a:pPr algn="ctr" defTabSz="869950">
              <a:defRPr/>
            </a:pPr>
            <a:r>
              <a:rPr lang="en-US" altLang="ja-JP" b="1" u="sng" dirty="0">
                <a:solidFill>
                  <a:srgbClr val="7030A0"/>
                </a:solidFill>
                <a:latin typeface="+mn-ea"/>
                <a:ea typeface="ＭＳ Ｐゴシック" charset="-128"/>
              </a:rPr>
              <a:t>FTAAP</a:t>
            </a:r>
            <a:r>
              <a:rPr lang="en-US" altLang="ja-JP" b="1" u="sng" dirty="0">
                <a:latin typeface="+mn-ea"/>
                <a:ea typeface="ＭＳ Ｐゴシック" charset="-128"/>
              </a:rPr>
              <a:t> (APEC)</a:t>
            </a:r>
            <a:endParaRPr lang="ja-JP" altLang="en-US" b="1" u="sng" dirty="0">
              <a:latin typeface="+mn-ea"/>
              <a:ea typeface="ＭＳ Ｐゴシック" charset="-128"/>
            </a:endParaRPr>
          </a:p>
        </p:txBody>
      </p:sp>
      <p:sp>
        <p:nvSpPr>
          <p:cNvPr id="24653" name="テキスト ボックス 12"/>
          <p:cNvSpPr txBox="1">
            <a:spLocks noChangeArrowheads="1"/>
          </p:cNvSpPr>
          <p:nvPr/>
        </p:nvSpPr>
        <p:spPr bwMode="auto">
          <a:xfrm>
            <a:off x="250825" y="0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dirty="0">
                <a:ea typeface="HGS明朝E" pitchFamily="18" charset="-128"/>
                <a:cs typeface="Times New Roman" panose="02020603050405020304" pitchFamily="18" charset="0"/>
              </a:rPr>
              <a:t>Region-wide FTAs in East Asia: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dirty="0">
                <a:ea typeface="HGS明朝E" pitchFamily="18" charset="-128"/>
                <a:cs typeface="Times New Roman" panose="02020603050405020304" pitchFamily="18" charset="0"/>
              </a:rPr>
              <a:t>RCEPP, TPP, China-Japan-Korea (CJK) FTA</a:t>
            </a:r>
            <a:endParaRPr lang="ja-JP" altLang="en-US" sz="2800" dirty="0">
              <a:ea typeface="HGS明朝E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4" name="Text Box 10"/>
          <p:cNvSpPr txBox="1">
            <a:spLocks noChangeArrowheads="1"/>
          </p:cNvSpPr>
          <p:nvPr/>
        </p:nvSpPr>
        <p:spPr bwMode="auto">
          <a:xfrm>
            <a:off x="6516688" y="1196975"/>
            <a:ext cx="1927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69950">
              <a:defRPr/>
            </a:pPr>
            <a:r>
              <a:rPr lang="en-US" altLang="ja-JP" b="1" u="sng" dirty="0">
                <a:solidFill>
                  <a:srgbClr val="0070C0"/>
                </a:solidFill>
                <a:latin typeface="+mn-ea"/>
                <a:ea typeface="ＭＳ Ｐゴシック" charset="-128"/>
              </a:rPr>
              <a:t>TPP</a:t>
            </a:r>
          </a:p>
          <a:p>
            <a:pPr algn="ctr" defTabSz="869950">
              <a:defRPr/>
            </a:pPr>
            <a:endParaRPr lang="ja-JP" altLang="en-US" sz="1400" dirty="0">
              <a:solidFill>
                <a:srgbClr val="000000"/>
              </a:solidFill>
              <a:latin typeface="+mn-ea"/>
              <a:ea typeface="ＭＳ Ｐゴシック" charset="-128"/>
            </a:endParaRPr>
          </a:p>
        </p:txBody>
      </p:sp>
      <p:cxnSp>
        <p:nvCxnSpPr>
          <p:cNvPr id="136" name="直線コネクタ 135"/>
          <p:cNvCxnSpPr/>
          <p:nvPr/>
        </p:nvCxnSpPr>
        <p:spPr>
          <a:xfrm flipV="1">
            <a:off x="2843213" y="3860800"/>
            <a:ext cx="0" cy="288131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 flipH="1">
            <a:off x="2843213" y="3860800"/>
            <a:ext cx="31908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57" name="Text Box 11"/>
          <p:cNvSpPr txBox="1">
            <a:spLocks noChangeArrowheads="1"/>
          </p:cNvSpPr>
          <p:nvPr/>
        </p:nvSpPr>
        <p:spPr bwMode="auto">
          <a:xfrm>
            <a:off x="2711450" y="1347788"/>
            <a:ext cx="159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1" u="sng">
                <a:solidFill>
                  <a:srgbClr val="000000"/>
                </a:solidFill>
                <a:latin typeface="Calibri" pitchFamily="34" charset="0"/>
              </a:rPr>
              <a:t>RCEP(ASEAN+6)</a:t>
            </a:r>
            <a:endParaRPr lang="ja-JP" altLang="en-US" sz="1600" b="1" u="sng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58" name="Rectangle 87"/>
          <p:cNvSpPr>
            <a:spLocks noChangeArrowheads="1"/>
          </p:cNvSpPr>
          <p:nvPr/>
        </p:nvSpPr>
        <p:spPr bwMode="auto">
          <a:xfrm>
            <a:off x="2339975" y="1511300"/>
            <a:ext cx="2257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100">
                <a:solidFill>
                  <a:srgbClr val="000000"/>
                </a:solidFill>
                <a:latin typeface="Calibri" pitchFamily="34" charset="0"/>
              </a:rPr>
              <a:t>（</a:t>
            </a:r>
            <a:r>
              <a:rPr lang="en-US" altLang="ja-JP" sz="1100">
                <a:solidFill>
                  <a:srgbClr val="000000"/>
                </a:solidFill>
                <a:latin typeface="Calibri" pitchFamily="34" charset="0"/>
              </a:rPr>
              <a:t>ASEAN+CH, JP, KR, IND, AUS, NZ</a:t>
            </a:r>
            <a:r>
              <a:rPr lang="ja-JP" altLang="en-US" sz="1100">
                <a:solidFill>
                  <a:srgbClr val="000000"/>
                </a:solidFill>
                <a:latin typeface="Calibri" pitchFamily="34" charset="0"/>
              </a:rPr>
              <a:t>）</a:t>
            </a:r>
          </a:p>
        </p:txBody>
      </p:sp>
      <p:graphicFrame>
        <p:nvGraphicFramePr>
          <p:cNvPr id="24659" name="Object 4"/>
          <p:cNvGraphicFramePr>
            <a:graphicFrameLocks noChangeAspect="1"/>
          </p:cNvGraphicFramePr>
          <p:nvPr/>
        </p:nvGraphicFramePr>
        <p:xfrm>
          <a:off x="2909888" y="4508500"/>
          <a:ext cx="17287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7" name="ビットマップ イメージ" r:id="rId29" imgW="5087060" imgH="5372850" progId="PBrush">
                  <p:embed/>
                </p:oleObj>
              </mc:Choice>
              <mc:Fallback>
                <p:oleObj name="ビットマップ イメージ" r:id="rId29" imgW="5087060" imgH="537285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4508500"/>
                        <a:ext cx="1728787" cy="1152525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60" name="Group 26"/>
          <p:cNvGrpSpPr>
            <a:grpSpLocks/>
          </p:cNvGrpSpPr>
          <p:nvPr/>
        </p:nvGrpSpPr>
        <p:grpSpPr bwMode="auto">
          <a:xfrm>
            <a:off x="3975100" y="4921250"/>
            <a:ext cx="476250" cy="385763"/>
            <a:chOff x="7511" y="2918"/>
            <a:chExt cx="1762" cy="1306"/>
          </a:xfrm>
        </p:grpSpPr>
        <p:sp>
          <p:nvSpPr>
            <p:cNvPr id="148" name="Rectangle 27"/>
            <p:cNvSpPr>
              <a:spLocks noChangeArrowheads="1"/>
            </p:cNvSpPr>
            <p:nvPr/>
          </p:nvSpPr>
          <p:spPr bwMode="auto">
            <a:xfrm>
              <a:off x="7540" y="2918"/>
              <a:ext cx="1715" cy="13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872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676" name="Rectangle 28"/>
            <p:cNvSpPr>
              <a:spLocks noChangeArrowheads="1"/>
            </p:cNvSpPr>
            <p:nvPr/>
          </p:nvSpPr>
          <p:spPr bwMode="auto">
            <a:xfrm>
              <a:off x="7511" y="2987"/>
              <a:ext cx="1762" cy="1128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8699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defTabSz="8699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v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defTabSz="869950" eaLnBrk="0" hangingPunct="0">
                <a:spcBef>
                  <a:spcPct val="20000"/>
                </a:spcBef>
                <a:buClr>
                  <a:schemeClr val="tx2"/>
                </a:buClr>
                <a:buSzPct val="40000"/>
                <a:buFont typeface="Wingding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defTabSz="8699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defTabSz="869950" eaLnBrk="0" hangingPunct="0">
                <a:spcBef>
                  <a:spcPct val="20000"/>
                </a:spcBef>
                <a:buSzPct val="80000"/>
                <a:buChar char="•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defTabSz="86995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Char char="•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defTabSz="86995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Char char="•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defTabSz="86995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Char char="•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defTabSz="86995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Char char="•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677" name="Freeform 29"/>
            <p:cNvSpPr>
              <a:spLocks/>
            </p:cNvSpPr>
            <p:nvPr/>
          </p:nvSpPr>
          <p:spPr bwMode="auto">
            <a:xfrm>
              <a:off x="8063" y="3218"/>
              <a:ext cx="659" cy="655"/>
            </a:xfrm>
            <a:custGeom>
              <a:avLst/>
              <a:gdLst>
                <a:gd name="T0" fmla="*/ 82 w 663"/>
                <a:gd name="T1" fmla="*/ 0 h 658"/>
                <a:gd name="T2" fmla="*/ 82 w 663"/>
                <a:gd name="T3" fmla="*/ 4 h 658"/>
                <a:gd name="T4" fmla="*/ 82 w 663"/>
                <a:gd name="T5" fmla="*/ 10 h 658"/>
                <a:gd name="T6" fmla="*/ 82 w 663"/>
                <a:gd name="T7" fmla="*/ 21 h 658"/>
                <a:gd name="T8" fmla="*/ 82 w 663"/>
                <a:gd name="T9" fmla="*/ 34 h 658"/>
                <a:gd name="T10" fmla="*/ 82 w 663"/>
                <a:gd name="T11" fmla="*/ 48 h 658"/>
                <a:gd name="T12" fmla="*/ 82 w 663"/>
                <a:gd name="T13" fmla="*/ 75 h 658"/>
                <a:gd name="T14" fmla="*/ 78 w 663"/>
                <a:gd name="T15" fmla="*/ 109 h 658"/>
                <a:gd name="T16" fmla="*/ 48 w 663"/>
                <a:gd name="T17" fmla="*/ 109 h 658"/>
                <a:gd name="T18" fmla="*/ 34 w 663"/>
                <a:gd name="T19" fmla="*/ 109 h 658"/>
                <a:gd name="T20" fmla="*/ 20 w 663"/>
                <a:gd name="T21" fmla="*/ 109 h 658"/>
                <a:gd name="T22" fmla="*/ 10 w 663"/>
                <a:gd name="T23" fmla="*/ 109 h 658"/>
                <a:gd name="T24" fmla="*/ 7 w 663"/>
                <a:gd name="T25" fmla="*/ 109 h 658"/>
                <a:gd name="T26" fmla="*/ 0 w 663"/>
                <a:gd name="T27" fmla="*/ 109 h 658"/>
                <a:gd name="T28" fmla="*/ 0 w 663"/>
                <a:gd name="T29" fmla="*/ 126 h 658"/>
                <a:gd name="T30" fmla="*/ 7 w 663"/>
                <a:gd name="T31" fmla="*/ 142 h 658"/>
                <a:gd name="T32" fmla="*/ 10 w 663"/>
                <a:gd name="T33" fmla="*/ 159 h 658"/>
                <a:gd name="T34" fmla="*/ 20 w 663"/>
                <a:gd name="T35" fmla="*/ 174 h 658"/>
                <a:gd name="T36" fmla="*/ 34 w 663"/>
                <a:gd name="T37" fmla="*/ 189 h 658"/>
                <a:gd name="T38" fmla="*/ 48 w 663"/>
                <a:gd name="T39" fmla="*/ 203 h 658"/>
                <a:gd name="T40" fmla="*/ 78 w 663"/>
                <a:gd name="T41" fmla="*/ 222 h 658"/>
                <a:gd name="T42" fmla="*/ 82 w 663"/>
                <a:gd name="T43" fmla="*/ 239 h 658"/>
                <a:gd name="T44" fmla="*/ 82 w 663"/>
                <a:gd name="T45" fmla="*/ 247 h 658"/>
                <a:gd name="T46" fmla="*/ 82 w 663"/>
                <a:gd name="T47" fmla="*/ 253 h 658"/>
                <a:gd name="T48" fmla="*/ 82 w 663"/>
                <a:gd name="T49" fmla="*/ 257 h 658"/>
                <a:gd name="T50" fmla="*/ 82 w 663"/>
                <a:gd name="T51" fmla="*/ 259 h 658"/>
                <a:gd name="T52" fmla="*/ 82 w 663"/>
                <a:gd name="T53" fmla="*/ 262 h 658"/>
                <a:gd name="T54" fmla="*/ 82 w 663"/>
                <a:gd name="T55" fmla="*/ 263 h 658"/>
                <a:gd name="T56" fmla="*/ 86 w 663"/>
                <a:gd name="T57" fmla="*/ 263 h 658"/>
                <a:gd name="T58" fmla="*/ 103 w 663"/>
                <a:gd name="T59" fmla="*/ 262 h 658"/>
                <a:gd name="T60" fmla="*/ 118 w 663"/>
                <a:gd name="T61" fmla="*/ 259 h 658"/>
                <a:gd name="T62" fmla="*/ 129 w 663"/>
                <a:gd name="T63" fmla="*/ 257 h 658"/>
                <a:gd name="T64" fmla="*/ 139 w 663"/>
                <a:gd name="T65" fmla="*/ 253 h 658"/>
                <a:gd name="T66" fmla="*/ 148 w 663"/>
                <a:gd name="T67" fmla="*/ 247 h 658"/>
                <a:gd name="T68" fmla="*/ 162 w 663"/>
                <a:gd name="T69" fmla="*/ 239 h 658"/>
                <a:gd name="T70" fmla="*/ 176 w 663"/>
                <a:gd name="T71" fmla="*/ 222 h 658"/>
                <a:gd name="T72" fmla="*/ 183 w 663"/>
                <a:gd name="T73" fmla="*/ 203 h 658"/>
                <a:gd name="T74" fmla="*/ 187 w 663"/>
                <a:gd name="T75" fmla="*/ 189 h 658"/>
                <a:gd name="T76" fmla="*/ 189 w 663"/>
                <a:gd name="T77" fmla="*/ 174 h 658"/>
                <a:gd name="T78" fmla="*/ 191 w 663"/>
                <a:gd name="T79" fmla="*/ 159 h 658"/>
                <a:gd name="T80" fmla="*/ 194 w 663"/>
                <a:gd name="T81" fmla="*/ 142 h 658"/>
                <a:gd name="T82" fmla="*/ 194 w 663"/>
                <a:gd name="T83" fmla="*/ 126 h 658"/>
                <a:gd name="T84" fmla="*/ 194 w 663"/>
                <a:gd name="T85" fmla="*/ 109 h 658"/>
                <a:gd name="T86" fmla="*/ 194 w 663"/>
                <a:gd name="T87" fmla="*/ 109 h 658"/>
                <a:gd name="T88" fmla="*/ 191 w 663"/>
                <a:gd name="T89" fmla="*/ 109 h 658"/>
                <a:gd name="T90" fmla="*/ 189 w 663"/>
                <a:gd name="T91" fmla="*/ 109 h 658"/>
                <a:gd name="T92" fmla="*/ 187 w 663"/>
                <a:gd name="T93" fmla="*/ 109 h 658"/>
                <a:gd name="T94" fmla="*/ 183 w 663"/>
                <a:gd name="T95" fmla="*/ 109 h 658"/>
                <a:gd name="T96" fmla="*/ 176 w 663"/>
                <a:gd name="T97" fmla="*/ 109 h 658"/>
                <a:gd name="T98" fmla="*/ 162 w 663"/>
                <a:gd name="T99" fmla="*/ 75 h 658"/>
                <a:gd name="T100" fmla="*/ 148 w 663"/>
                <a:gd name="T101" fmla="*/ 48 h 658"/>
                <a:gd name="T102" fmla="*/ 139 w 663"/>
                <a:gd name="T103" fmla="*/ 34 h 658"/>
                <a:gd name="T104" fmla="*/ 129 w 663"/>
                <a:gd name="T105" fmla="*/ 21 h 658"/>
                <a:gd name="T106" fmla="*/ 118 w 663"/>
                <a:gd name="T107" fmla="*/ 10 h 658"/>
                <a:gd name="T108" fmla="*/ 103 w 663"/>
                <a:gd name="T109" fmla="*/ 4 h 658"/>
                <a:gd name="T110" fmla="*/ 86 w 663"/>
                <a:gd name="T111" fmla="*/ 0 h 6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3"/>
                <a:gd name="T169" fmla="*/ 0 h 658"/>
                <a:gd name="T170" fmla="*/ 663 w 663"/>
                <a:gd name="T171" fmla="*/ 658 h 6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3" h="658">
                  <a:moveTo>
                    <a:pt x="331" y="0"/>
                  </a:moveTo>
                  <a:lnTo>
                    <a:pt x="317" y="0"/>
                  </a:lnTo>
                  <a:lnTo>
                    <a:pt x="297" y="4"/>
                  </a:lnTo>
                  <a:lnTo>
                    <a:pt x="280" y="4"/>
                  </a:lnTo>
                  <a:lnTo>
                    <a:pt x="266" y="10"/>
                  </a:lnTo>
                  <a:lnTo>
                    <a:pt x="249" y="10"/>
                  </a:lnTo>
                  <a:lnTo>
                    <a:pt x="232" y="17"/>
                  </a:lnTo>
                  <a:lnTo>
                    <a:pt x="218" y="21"/>
                  </a:lnTo>
                  <a:lnTo>
                    <a:pt x="201" y="27"/>
                  </a:lnTo>
                  <a:lnTo>
                    <a:pt x="188" y="34"/>
                  </a:lnTo>
                  <a:lnTo>
                    <a:pt x="174" y="41"/>
                  </a:lnTo>
                  <a:lnTo>
                    <a:pt x="160" y="48"/>
                  </a:lnTo>
                  <a:lnTo>
                    <a:pt x="147" y="58"/>
                  </a:lnTo>
                  <a:lnTo>
                    <a:pt x="123" y="75"/>
                  </a:lnTo>
                  <a:lnTo>
                    <a:pt x="95" y="96"/>
                  </a:lnTo>
                  <a:lnTo>
                    <a:pt x="78" y="123"/>
                  </a:lnTo>
                  <a:lnTo>
                    <a:pt x="58" y="147"/>
                  </a:lnTo>
                  <a:lnTo>
                    <a:pt x="48" y="160"/>
                  </a:lnTo>
                  <a:lnTo>
                    <a:pt x="41" y="174"/>
                  </a:lnTo>
                  <a:lnTo>
                    <a:pt x="34" y="188"/>
                  </a:lnTo>
                  <a:lnTo>
                    <a:pt x="27" y="201"/>
                  </a:lnTo>
                  <a:lnTo>
                    <a:pt x="20" y="218"/>
                  </a:lnTo>
                  <a:lnTo>
                    <a:pt x="17" y="232"/>
                  </a:lnTo>
                  <a:lnTo>
                    <a:pt x="10" y="246"/>
                  </a:lnTo>
                  <a:lnTo>
                    <a:pt x="10" y="266"/>
                  </a:lnTo>
                  <a:lnTo>
                    <a:pt x="7" y="280"/>
                  </a:lnTo>
                  <a:lnTo>
                    <a:pt x="3" y="297"/>
                  </a:lnTo>
                  <a:lnTo>
                    <a:pt x="0" y="314"/>
                  </a:lnTo>
                  <a:lnTo>
                    <a:pt x="0" y="331"/>
                  </a:lnTo>
                  <a:lnTo>
                    <a:pt x="0" y="348"/>
                  </a:lnTo>
                  <a:lnTo>
                    <a:pt x="3" y="365"/>
                  </a:lnTo>
                  <a:lnTo>
                    <a:pt x="7" y="379"/>
                  </a:lnTo>
                  <a:lnTo>
                    <a:pt x="10" y="396"/>
                  </a:lnTo>
                  <a:lnTo>
                    <a:pt x="10" y="413"/>
                  </a:lnTo>
                  <a:lnTo>
                    <a:pt x="17" y="426"/>
                  </a:lnTo>
                  <a:lnTo>
                    <a:pt x="20" y="443"/>
                  </a:lnTo>
                  <a:lnTo>
                    <a:pt x="27" y="457"/>
                  </a:lnTo>
                  <a:lnTo>
                    <a:pt x="34" y="474"/>
                  </a:lnTo>
                  <a:lnTo>
                    <a:pt x="41" y="488"/>
                  </a:lnTo>
                  <a:lnTo>
                    <a:pt x="48" y="501"/>
                  </a:lnTo>
                  <a:lnTo>
                    <a:pt x="58" y="515"/>
                  </a:lnTo>
                  <a:lnTo>
                    <a:pt x="78" y="539"/>
                  </a:lnTo>
                  <a:lnTo>
                    <a:pt x="95" y="563"/>
                  </a:lnTo>
                  <a:lnTo>
                    <a:pt x="123" y="587"/>
                  </a:lnTo>
                  <a:lnTo>
                    <a:pt x="147" y="604"/>
                  </a:lnTo>
                  <a:lnTo>
                    <a:pt x="160" y="611"/>
                  </a:lnTo>
                  <a:lnTo>
                    <a:pt x="174" y="621"/>
                  </a:lnTo>
                  <a:lnTo>
                    <a:pt x="188" y="628"/>
                  </a:lnTo>
                  <a:lnTo>
                    <a:pt x="201" y="634"/>
                  </a:lnTo>
                  <a:lnTo>
                    <a:pt x="218" y="641"/>
                  </a:lnTo>
                  <a:lnTo>
                    <a:pt x="232" y="645"/>
                  </a:lnTo>
                  <a:lnTo>
                    <a:pt x="249" y="648"/>
                  </a:lnTo>
                  <a:lnTo>
                    <a:pt x="266" y="651"/>
                  </a:lnTo>
                  <a:lnTo>
                    <a:pt x="280" y="655"/>
                  </a:lnTo>
                  <a:lnTo>
                    <a:pt x="297" y="658"/>
                  </a:lnTo>
                  <a:lnTo>
                    <a:pt x="317" y="658"/>
                  </a:lnTo>
                  <a:lnTo>
                    <a:pt x="331" y="658"/>
                  </a:lnTo>
                  <a:lnTo>
                    <a:pt x="348" y="658"/>
                  </a:lnTo>
                  <a:lnTo>
                    <a:pt x="365" y="658"/>
                  </a:lnTo>
                  <a:lnTo>
                    <a:pt x="382" y="655"/>
                  </a:lnTo>
                  <a:lnTo>
                    <a:pt x="399" y="651"/>
                  </a:lnTo>
                  <a:lnTo>
                    <a:pt x="413" y="648"/>
                  </a:lnTo>
                  <a:lnTo>
                    <a:pt x="430" y="645"/>
                  </a:lnTo>
                  <a:lnTo>
                    <a:pt x="444" y="641"/>
                  </a:lnTo>
                  <a:lnTo>
                    <a:pt x="458" y="634"/>
                  </a:lnTo>
                  <a:lnTo>
                    <a:pt x="475" y="628"/>
                  </a:lnTo>
                  <a:lnTo>
                    <a:pt x="488" y="621"/>
                  </a:lnTo>
                  <a:lnTo>
                    <a:pt x="502" y="611"/>
                  </a:lnTo>
                  <a:lnTo>
                    <a:pt x="516" y="604"/>
                  </a:lnTo>
                  <a:lnTo>
                    <a:pt x="543" y="587"/>
                  </a:lnTo>
                  <a:lnTo>
                    <a:pt x="563" y="563"/>
                  </a:lnTo>
                  <a:lnTo>
                    <a:pt x="587" y="539"/>
                  </a:lnTo>
                  <a:lnTo>
                    <a:pt x="604" y="515"/>
                  </a:lnTo>
                  <a:lnTo>
                    <a:pt x="615" y="501"/>
                  </a:lnTo>
                  <a:lnTo>
                    <a:pt x="622" y="488"/>
                  </a:lnTo>
                  <a:lnTo>
                    <a:pt x="632" y="474"/>
                  </a:lnTo>
                  <a:lnTo>
                    <a:pt x="635" y="457"/>
                  </a:lnTo>
                  <a:lnTo>
                    <a:pt x="642" y="443"/>
                  </a:lnTo>
                  <a:lnTo>
                    <a:pt x="649" y="426"/>
                  </a:lnTo>
                  <a:lnTo>
                    <a:pt x="649" y="413"/>
                  </a:lnTo>
                  <a:lnTo>
                    <a:pt x="656" y="396"/>
                  </a:lnTo>
                  <a:lnTo>
                    <a:pt x="659" y="379"/>
                  </a:lnTo>
                  <a:lnTo>
                    <a:pt x="659" y="365"/>
                  </a:lnTo>
                  <a:lnTo>
                    <a:pt x="659" y="348"/>
                  </a:lnTo>
                  <a:lnTo>
                    <a:pt x="663" y="331"/>
                  </a:lnTo>
                  <a:lnTo>
                    <a:pt x="659" y="314"/>
                  </a:lnTo>
                  <a:lnTo>
                    <a:pt x="659" y="297"/>
                  </a:lnTo>
                  <a:lnTo>
                    <a:pt x="659" y="280"/>
                  </a:lnTo>
                  <a:lnTo>
                    <a:pt x="656" y="266"/>
                  </a:lnTo>
                  <a:lnTo>
                    <a:pt x="649" y="246"/>
                  </a:lnTo>
                  <a:lnTo>
                    <a:pt x="649" y="232"/>
                  </a:lnTo>
                  <a:lnTo>
                    <a:pt x="642" y="218"/>
                  </a:lnTo>
                  <a:lnTo>
                    <a:pt x="635" y="201"/>
                  </a:lnTo>
                  <a:lnTo>
                    <a:pt x="632" y="188"/>
                  </a:lnTo>
                  <a:lnTo>
                    <a:pt x="622" y="174"/>
                  </a:lnTo>
                  <a:lnTo>
                    <a:pt x="615" y="160"/>
                  </a:lnTo>
                  <a:lnTo>
                    <a:pt x="604" y="147"/>
                  </a:lnTo>
                  <a:lnTo>
                    <a:pt x="587" y="123"/>
                  </a:lnTo>
                  <a:lnTo>
                    <a:pt x="563" y="96"/>
                  </a:lnTo>
                  <a:lnTo>
                    <a:pt x="543" y="75"/>
                  </a:lnTo>
                  <a:lnTo>
                    <a:pt x="516" y="58"/>
                  </a:lnTo>
                  <a:lnTo>
                    <a:pt x="502" y="48"/>
                  </a:lnTo>
                  <a:lnTo>
                    <a:pt x="488" y="41"/>
                  </a:lnTo>
                  <a:lnTo>
                    <a:pt x="475" y="34"/>
                  </a:lnTo>
                  <a:lnTo>
                    <a:pt x="458" y="27"/>
                  </a:lnTo>
                  <a:lnTo>
                    <a:pt x="444" y="21"/>
                  </a:lnTo>
                  <a:lnTo>
                    <a:pt x="430" y="17"/>
                  </a:lnTo>
                  <a:lnTo>
                    <a:pt x="413" y="10"/>
                  </a:lnTo>
                  <a:lnTo>
                    <a:pt x="399" y="10"/>
                  </a:lnTo>
                  <a:lnTo>
                    <a:pt x="382" y="4"/>
                  </a:lnTo>
                  <a:lnTo>
                    <a:pt x="365" y="4"/>
                  </a:lnTo>
                  <a:lnTo>
                    <a:pt x="348" y="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4661" name="Picture 33" descr="国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797425"/>
            <a:ext cx="447675" cy="325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62" name="Picture 34" descr="国旗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4652963"/>
            <a:ext cx="438150" cy="3032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63" name="Text Box 10"/>
          <p:cNvSpPr txBox="1">
            <a:spLocks noChangeArrowheads="1"/>
          </p:cNvSpPr>
          <p:nvPr/>
        </p:nvSpPr>
        <p:spPr bwMode="auto">
          <a:xfrm>
            <a:off x="2909888" y="4221163"/>
            <a:ext cx="248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u="sng">
                <a:solidFill>
                  <a:srgbClr val="000000"/>
                </a:solidFill>
                <a:latin typeface="Calibri" pitchFamily="34" charset="0"/>
              </a:rPr>
              <a:t>China-Japan-Korea</a:t>
            </a:r>
            <a:endParaRPr lang="ja-JP" altLang="en-US" sz="1800" b="1" u="sng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" name="円/楕円 154"/>
          <p:cNvSpPr/>
          <p:nvPr/>
        </p:nvSpPr>
        <p:spPr>
          <a:xfrm>
            <a:off x="2843213" y="4508500"/>
            <a:ext cx="1928812" cy="936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1" name="ストライプ矢印 190"/>
          <p:cNvSpPr/>
          <p:nvPr/>
        </p:nvSpPr>
        <p:spPr>
          <a:xfrm rot="3701568">
            <a:off x="5782469" y="2997994"/>
            <a:ext cx="625475" cy="1703387"/>
          </a:xfrm>
          <a:prstGeom prst="stripedRightArrow">
            <a:avLst>
              <a:gd name="adj1" fmla="val 45071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256" tIns="43628" rIns="87256" bIns="436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2" name="ストライプ矢印 141"/>
          <p:cNvSpPr/>
          <p:nvPr/>
        </p:nvSpPr>
        <p:spPr>
          <a:xfrm rot="16200000">
            <a:off x="3675063" y="2995613"/>
            <a:ext cx="600075" cy="1444625"/>
          </a:xfrm>
          <a:prstGeom prst="stripedRightArrow">
            <a:avLst>
              <a:gd name="adj1" fmla="val 45071"/>
              <a:gd name="adj2" fmla="val 50000"/>
            </a:avLst>
          </a:prstGeom>
          <a:solidFill>
            <a:srgbClr val="FFFF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256" tIns="43628" rIns="87256" bIns="436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337550" y="2349500"/>
            <a:ext cx="785813" cy="2206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Mexico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8121650" y="1916113"/>
            <a:ext cx="627063" cy="2174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Canada</a:t>
            </a:r>
          </a:p>
        </p:txBody>
      </p:sp>
      <p:pic>
        <p:nvPicPr>
          <p:cNvPr id="24669" name="Picture 10" descr="http://mmqc.files.wordpress.com/2010/02/canada-flag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44675"/>
            <a:ext cx="2333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0" name="Picture 11" descr="https://encrypted-tbn1.gstatic.com/images?q=tbn:ANd9GcQCOnZ1WLa3xiJS79MEYr-978qla51moj_cTGr8OsvlkDPLbR20WA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276475"/>
            <a:ext cx="1809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1" name="Picture 5" descr="ERIA-Logo_R mini-1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505575"/>
            <a:ext cx="893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ectangle 146"/>
          <p:cNvSpPr/>
          <p:nvPr/>
        </p:nvSpPr>
        <p:spPr>
          <a:xfrm>
            <a:off x="7572375" y="2143125"/>
            <a:ext cx="214313" cy="142875"/>
          </a:xfrm>
          <a:prstGeom prst="rect">
            <a:avLst/>
          </a:prstGeom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9" name="Flowchart: Connector 148"/>
          <p:cNvSpPr/>
          <p:nvPr/>
        </p:nvSpPr>
        <p:spPr>
          <a:xfrm>
            <a:off x="7643813" y="2197100"/>
            <a:ext cx="71437" cy="46038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674" name="テキスト ボックス 9"/>
          <p:cNvSpPr txBox="1">
            <a:spLocks noChangeArrowheads="1"/>
          </p:cNvSpPr>
          <p:nvPr/>
        </p:nvSpPr>
        <p:spPr bwMode="auto">
          <a:xfrm>
            <a:off x="7286625" y="1928813"/>
            <a:ext cx="733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8699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8699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869950" eaLnBrk="0" hangingPunct="0">
              <a:spcBef>
                <a:spcPct val="20000"/>
              </a:spcBef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86995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</a:rPr>
              <a:t>Japan</a:t>
            </a:r>
            <a:endParaRPr lang="ja-JP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AEC, RCEP, TPP</a:t>
            </a:r>
            <a:b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05624-482B-49E8-A0B4-A851522D19E9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7344816" cy="5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143000"/>
            <a:ext cx="86868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04664"/>
            <a:ext cx="8303840" cy="10161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游明朝 Demibold" panose="02020600000000000000" pitchFamily="18" charset="-128"/>
                <a:cs typeface="Times New Roman" panose="02020603050405020304" pitchFamily="18" charset="0"/>
              </a:rPr>
              <a:t>Economic Benefits of RCEP for ASEAN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4662" y="6172200"/>
            <a:ext cx="3262184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prstClr val="black"/>
                </a:solidFill>
                <a:cs typeface="Arial" pitchFamily="34" charset="0"/>
              </a:rPr>
              <a:t>Source: </a:t>
            </a:r>
            <a:r>
              <a:rPr lang="en-US" sz="1200" i="1" dirty="0">
                <a:solidFill>
                  <a:prstClr val="black"/>
                </a:solidFill>
                <a:cs typeface="Arial" pitchFamily="34" charset="0"/>
              </a:rPr>
              <a:t>Computed by </a:t>
            </a:r>
            <a:r>
              <a:rPr lang="en-US" sz="1200" i="1" dirty="0" err="1">
                <a:solidFill>
                  <a:prstClr val="black"/>
                </a:solidFill>
                <a:cs typeface="Arial" pitchFamily="34" charset="0"/>
              </a:rPr>
              <a:t>Itakura</a:t>
            </a:r>
            <a:r>
              <a:rPr lang="en-US" sz="1200" i="1" dirty="0">
                <a:solidFill>
                  <a:prstClr val="black"/>
                </a:solidFill>
                <a:cs typeface="Arial" pitchFamily="34" charset="0"/>
              </a:rPr>
              <a:t> for MTR Project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68760"/>
            <a:ext cx="8854753" cy="490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0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/>
          <a:lstStyle/>
          <a:p>
            <a:pPr algn="ctr"/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Concluding Remarks</a:t>
            </a:r>
            <a:b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ASEAN can gain benefits from integrating with the rest of Asia including Asia-Pacific and Europe</a:t>
            </a:r>
          </a:p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ASEAN is preoccupied with the completion of AEC. ASEAN needs to establish AEC as soon as possible.</a:t>
            </a:r>
          </a:p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ASEAN should take an initiative in reaching an agreement in RCEP negotiation and establishing an FTA with the EU.</a:t>
            </a:r>
          </a:p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contributing to the establishment of regional frameworks, ASEAN should play an active role in promoting the WTO talks.</a:t>
            </a:r>
          </a:p>
          <a:p>
            <a:endParaRPr lang="en-US" altLang="ja-JP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501E7-DE8C-4E82-A0A8-34ECD3378F0E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720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1637432"/>
          </a:xfrm>
        </p:spPr>
        <p:txBody>
          <a:bodyPr/>
          <a:lstStyle/>
          <a:p>
            <a:pPr algn="ctr" eaLnBrk="1" hangingPunct="1"/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867328" cy="48958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Rapid Economic Growth in East Asia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Market-driven Regional Economic Integration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Institution-driven Regional Economic Integration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AEC, RCEP, TPP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Concluding Remarks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FC93A-9A07-47AB-9949-CE69BEF655E5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7136" y="908720"/>
            <a:ext cx="8229600" cy="70182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Rapid Economic Growth in East Asia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expansion of foreign direct investment (FDI) and foreign trade</a:t>
            </a:r>
          </a:p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Liberalization of trade and FDI policies</a:t>
            </a:r>
          </a:p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policy reform: deregulation, privatization,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ja-JP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infrastructure</a:t>
            </a:r>
          </a:p>
          <a:p>
            <a:endParaRPr lang="en-US" altLang="ja-JP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dirty="0" smtClean="0"/>
          </a:p>
          <a:p>
            <a:pPr marL="109728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501E7-DE8C-4E82-A0A8-34ECD3378F0E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475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Economic Growth in East Asia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501E7-DE8C-4E82-A0A8-34ECD3378F0E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48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72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Merchandise Exports (1990=100)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55E9B-6A1F-4ED6-9564-51945A12DCCB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44" y="1412777"/>
            <a:ext cx="7488832" cy="54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3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pPr algn="ctr" eaLnBrk="1" hangingPunct="1"/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 Liberalization: Declining Tariff Rates (%)</a:t>
            </a:r>
          </a:p>
        </p:txBody>
      </p:sp>
      <p:pic>
        <p:nvPicPr>
          <p:cNvPr id="2253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229600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7E7F4-525B-4B02-9A2E-62820CCB2FBD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00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136" y="71038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Market-driven Regional</a:t>
            </a:r>
            <a:b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Economic Integration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production 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by multinational corporations (MNCs)</a:t>
            </a:r>
          </a:p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intra-regional trade in parts and components</a:t>
            </a:r>
          </a:p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advantage of wide differences in wages and levels of skills of workers</a:t>
            </a:r>
          </a:p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connectivity inside East Asia by building infrastructure 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501E7-DE8C-4E82-A0A8-34ECD3378F0E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640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Intra-regional Trade Ratios (%)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501E7-DE8C-4E82-A0A8-34ECD3378F0E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7687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82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of Parts and Components in </a:t>
            </a:r>
            <a:b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Intra-regional Trade (%)</a:t>
            </a:r>
            <a:endParaRPr lang="ja-JP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1FDF-CAE0-4979-B887-551A76E0D546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412875"/>
            <a:ext cx="91995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39095</TotalTime>
  <Words>596</Words>
  <Application>Microsoft Office PowerPoint</Application>
  <PresentationFormat>画面に合わせる (4:3)</PresentationFormat>
  <Paragraphs>126</Paragraphs>
  <Slides>18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ＤＦ特太ゴシック体</vt:lpstr>
      <vt:lpstr>HGS明朝E</vt:lpstr>
      <vt:lpstr>ＭＳ Ｐゴシック</vt:lpstr>
      <vt:lpstr>游明朝 Demibold</vt:lpstr>
      <vt:lpstr>Arial</vt:lpstr>
      <vt:lpstr>Calibri</vt:lpstr>
      <vt:lpstr>Calibri Light</vt:lpstr>
      <vt:lpstr>Times New Roman</vt:lpstr>
      <vt:lpstr>Wingdings</vt:lpstr>
      <vt:lpstr>Office テーマ</vt:lpstr>
      <vt:lpstr>ビットマップ イメージ</vt:lpstr>
      <vt:lpstr>  AEC and Regional Economic  Integration in East Asia</vt:lpstr>
      <vt:lpstr>Contents</vt:lpstr>
      <vt:lpstr>I. Rapid Economic Growth in East Asia</vt:lpstr>
      <vt:lpstr>Rapid Economic Growth in East Asia</vt:lpstr>
      <vt:lpstr>Merchandise Exports (1990=100)</vt:lpstr>
      <vt:lpstr>Trade Liberalization: Declining Tariff Rates (%)</vt:lpstr>
      <vt:lpstr>II. Market-driven Regional  Economic Integration</vt:lpstr>
      <vt:lpstr>Intra-regional Trade Ratios (%)</vt:lpstr>
      <vt:lpstr>Share of Parts and Components in  Intra-regional Trade (%)</vt:lpstr>
      <vt:lpstr>Production Networks: Supply Chains</vt:lpstr>
      <vt:lpstr>Procurement of Parts by a Hard Disc Drive Producer (Production Network)</vt:lpstr>
      <vt:lpstr>Per Capita GDP in $US: 2013</vt:lpstr>
      <vt:lpstr>III. Institution-Driven Regional  Economic Integration </vt:lpstr>
      <vt:lpstr>FTAs in Asia (cumulative number)</vt:lpstr>
      <vt:lpstr>PowerPoint プレゼンテーション</vt:lpstr>
      <vt:lpstr>IV. AEC, RCEP, TPP </vt:lpstr>
      <vt:lpstr>PowerPoint プレゼンテーション</vt:lpstr>
      <vt:lpstr>V. Concluding Remarks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浦田秀次郎</dc:creator>
  <cp:lastModifiedBy>Shujiro Urata</cp:lastModifiedBy>
  <cp:revision>157</cp:revision>
  <cp:lastPrinted>2012-07-03T15:36:20Z</cp:lastPrinted>
  <dcterms:created xsi:type="dcterms:W3CDTF">2009-02-22T03:05:39Z</dcterms:created>
  <dcterms:modified xsi:type="dcterms:W3CDTF">2015-02-10T14:03:23Z</dcterms:modified>
</cp:coreProperties>
</file>