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8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7" r:id="rId10"/>
    <p:sldId id="266" r:id="rId11"/>
    <p:sldId id="268" r:id="rId12"/>
    <p:sldId id="272" r:id="rId13"/>
    <p:sldId id="273" r:id="rId14"/>
    <p:sldId id="274" r:id="rId15"/>
    <p:sldId id="275" r:id="rId16"/>
    <p:sldId id="270" r:id="rId17"/>
    <p:sldId id="269" r:id="rId18"/>
    <p:sldId id="277" r:id="rId19"/>
    <p:sldId id="278" r:id="rId20"/>
    <p:sldId id="279" r:id="rId21"/>
    <p:sldId id="280" r:id="rId22"/>
    <p:sldId id="281" r:id="rId23"/>
    <p:sldId id="282" r:id="rId24"/>
    <p:sldId id="276" r:id="rId25"/>
    <p:sldId id="271" r:id="rId26"/>
    <p:sldId id="283" r:id="rId27"/>
    <p:sldId id="285" r:id="rId28"/>
    <p:sldId id="288" r:id="rId29"/>
    <p:sldId id="289" r:id="rId30"/>
    <p:sldId id="290" r:id="rId31"/>
    <p:sldId id="287" r:id="rId32"/>
    <p:sldId id="291" r:id="rId33"/>
    <p:sldId id="286" r:id="rId34"/>
    <p:sldId id="284" r:id="rId35"/>
    <p:sldId id="293" r:id="rId36"/>
    <p:sldId id="292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81" autoAdjust="0"/>
  </p:normalViewPr>
  <p:slideViewPr>
    <p:cSldViewPr snapToGrid="0" snapToObjects="1">
      <p:cViewPr>
        <p:scale>
          <a:sx n="81" d="100"/>
          <a:sy n="81" d="100"/>
        </p:scale>
        <p:origin x="-75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D8BE6-146A-4E4B-B721-6ABFD57FA7B8}" type="datetime1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4851F-B12E-FC4B-B21A-71138784DD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32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5E039-E1CF-1646-BABD-ACA9F3D704EF}" type="datetime1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4F063-3148-9B4E-B5DC-E5DD7D3D0FF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669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F063-3148-9B4E-B5DC-E5DD7D3D0F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518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F063-3148-9B4E-B5DC-E5DD7D3D0F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032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F063-3148-9B4E-B5DC-E5DD7D3D0F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03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AAF5CC83-CC7E-AD49-94B0-FEF199D58A76}" type="datetime1">
              <a:rPr lang="en-US" smtClean="0"/>
              <a:pPr algn="ctr" eaLnBrk="1" latinLnBrk="0" hangingPunct="1"/>
              <a:t>2/9/2015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mtClean="0">
                <a:solidFill>
                  <a:schemeClr val="tx2"/>
                </a:solidFill>
              </a:rPr>
              <a:t>IFRI - February 10, 2015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E9C3444-D0A6-014E-B276-47DBD7B8C087}" type="datetime1">
              <a:rPr lang="en-US" smtClean="0"/>
              <a:pPr eaLnBrk="1" latinLnBrk="0" hangingPunct="1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IFRI - February 10, 2015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53262485-F5F6-1144-BDF7-9D1A6BBAD0FD}" type="datetime1">
              <a:rPr lang="en-US" smtClean="0"/>
              <a:pPr eaLnBrk="1" latinLnBrk="0" hangingPunct="1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kumimoji="0" lang="en-US" smtClean="0"/>
              <a:t>IFRI - February 10, 2015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9CAFD7D-7CA1-F342-B55E-8A4B3EFD3CB7}" type="datetime1">
              <a:rPr lang="en-US" smtClean="0"/>
              <a:pPr eaLnBrk="1" latinLnBrk="0" hangingPunct="1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IFRI - February 10, 2015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C4CB7E3-BDBD-2644-9F7B-3DCC9152C5A5}" type="datetime1">
              <a:rPr lang="en-US" smtClean="0"/>
              <a:pPr eaLnBrk="1" latinLnBrk="0" hangingPunct="1"/>
              <a:t>2/9/2015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 smtClean="0"/>
              <a:t>IFRI - February 10, 2015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AE07CCAC-0ECA-1F42-8DDA-26FAACD5FF2C}" type="datetime1">
              <a:rPr lang="en-US" smtClean="0"/>
              <a:pPr eaLnBrk="1" latinLnBrk="0" hangingPunct="1"/>
              <a:t>2/9/2015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 smtClean="0"/>
              <a:t>IFRI - February 10, 2015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B336390F-AA98-2D41-B7F1-B2CD3C395EC5}" type="datetime1">
              <a:rPr lang="en-US" smtClean="0"/>
              <a:pPr eaLnBrk="1" latinLnBrk="0" hangingPunct="1"/>
              <a:t>2/9/2015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 smtClean="0"/>
              <a:t>IFRI - February 10, 2015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B9F72D2-D1AB-A242-B948-EC4D9AB587EF}" type="datetime1">
              <a:rPr lang="en-US" smtClean="0"/>
              <a:pPr eaLnBrk="1" latinLnBrk="0" hangingPunct="1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IFRI - February 10, 2015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EF598B6-7D66-4646-8D14-88086ED79EEE}" type="datetime1">
              <a:rPr lang="en-US" smtClean="0"/>
              <a:pPr eaLnBrk="1" latinLnBrk="0" hangingPunct="1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IFRI - February 10, 2015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17AAA7D-AD9E-C542-B640-A49783DEE573}" type="datetime1">
              <a:rPr lang="en-US" smtClean="0"/>
              <a:pPr eaLnBrk="1" latinLnBrk="0" hangingPunct="1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IFRI - February 10, 2015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133A8315-C5C7-234C-9230-626B6F9383E9}" type="datetime1">
              <a:rPr lang="en-US" smtClean="0"/>
              <a:pPr eaLnBrk="1" latinLnBrk="0" hangingPunct="1"/>
              <a:t>2/9/2015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kumimoji="0" lang="en-US" smtClean="0"/>
              <a:t>IFRI - February 10, 2015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Click to edit Master text styles</a:t>
            </a:r>
          </a:p>
          <a:p>
            <a:pPr lvl="1" eaLnBrk="1" latinLnBrk="0" hangingPunct="1"/>
            <a:r>
              <a:rPr kumimoji="0" lang="fr-FR" smtClean="0"/>
              <a:t>Second level</a:t>
            </a:r>
          </a:p>
          <a:p>
            <a:pPr lvl="2" eaLnBrk="1" latinLnBrk="0" hangingPunct="1"/>
            <a:r>
              <a:rPr kumimoji="0" lang="fr-FR" smtClean="0"/>
              <a:t>Third level</a:t>
            </a:r>
          </a:p>
          <a:p>
            <a:pPr lvl="3" eaLnBrk="1" latinLnBrk="0" hangingPunct="1"/>
            <a:r>
              <a:rPr kumimoji="0" lang="fr-FR" smtClean="0"/>
              <a:t>Fourth level</a:t>
            </a:r>
          </a:p>
          <a:p>
            <a:pPr lvl="4" eaLnBrk="1" latinLnBrk="0" hangingPunct="1"/>
            <a:r>
              <a:rPr kumimoji="0" lang="fr-F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8DF3BFB0-6DA7-C840-909F-76E36E314A60}" type="datetime1">
              <a:rPr lang="en-US" smtClean="0"/>
              <a:pPr eaLnBrk="1" latinLnBrk="0" hangingPunct="1"/>
              <a:t>2/9/2015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z="1400" smtClean="0">
                <a:solidFill>
                  <a:schemeClr val="tx2"/>
                </a:solidFill>
              </a:rPr>
              <a:t>IFRI - February 10, 2015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3004636"/>
            <a:ext cx="7123113" cy="2280086"/>
          </a:xfrm>
        </p:spPr>
        <p:txBody>
          <a:bodyPr>
            <a:normAutofit fontScale="62500" lnSpcReduction="20000"/>
          </a:bodyPr>
          <a:lstStyle/>
          <a:p>
            <a:r>
              <a:rPr lang="en-US" sz="4400" b="1" dirty="0"/>
              <a:t>Past experiences and new policies to cope with ongoing challenges and to sustain economic growth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Duc Khuong Nguyen</a:t>
            </a:r>
            <a:br>
              <a:rPr lang="en-US" sz="3600" dirty="0"/>
            </a:br>
            <a:r>
              <a:rPr lang="en-US" i="1" dirty="0"/>
              <a:t>Professor of Finance and Deputy Director for Research, IPAG Business School</a:t>
            </a:r>
            <a:br>
              <a:rPr lang="en-US" i="1" dirty="0"/>
            </a:br>
            <a:r>
              <a:rPr lang="en-US" i="1" dirty="0"/>
              <a:t>Research Associate, Centre d’Economie de la Sorbonne, Paris 1 University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52925" y="1718000"/>
            <a:ext cx="7772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Conference-debate</a:t>
            </a:r>
          </a:p>
          <a:p>
            <a:r>
              <a:rPr lang="en-US" sz="2200" dirty="0">
                <a:solidFill>
                  <a:srgbClr val="FF0000"/>
                </a:solidFill>
              </a:rPr>
              <a:t>Reforming Vietnam’s </a:t>
            </a:r>
            <a:r>
              <a:rPr lang="en-US" sz="2200" dirty="0" smtClean="0">
                <a:solidFill>
                  <a:srgbClr val="FF0000"/>
                </a:solidFill>
              </a:rPr>
              <a:t>Economy: </a:t>
            </a:r>
            <a:r>
              <a:rPr lang="en-US" sz="2200" dirty="0">
                <a:solidFill>
                  <a:srgbClr val="FF0000"/>
                </a:solidFill>
              </a:rPr>
              <a:t>The Role of New Strategic Partners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8008" y="6106374"/>
            <a:ext cx="679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IFRI, Paris – February 10, 2015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1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42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Selected key figures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Trade sector</a:t>
            </a:r>
          </a:p>
          <a:p>
            <a:pPr lvl="1"/>
            <a:r>
              <a:rPr lang="en-US" sz="2100" dirty="0" smtClean="0"/>
              <a:t>As a share of GDP</a:t>
            </a:r>
          </a:p>
          <a:p>
            <a:pPr lvl="2"/>
            <a:r>
              <a:rPr lang="en-US" sz="1500" dirty="0" smtClean="0"/>
              <a:t>High degree of economic openness 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6970888" y="6335890"/>
            <a:ext cx="166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WDI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6669" y="2775344"/>
            <a:ext cx="6913852" cy="356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12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Selected key figures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126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Trade sector</a:t>
            </a:r>
          </a:p>
          <a:p>
            <a:pPr lvl="1"/>
            <a:r>
              <a:rPr lang="en-US" sz="2100" dirty="0" smtClean="0"/>
              <a:t>Balance of trade</a:t>
            </a:r>
          </a:p>
          <a:p>
            <a:pPr lvl="2"/>
            <a:r>
              <a:rPr lang="en-US" sz="1800" dirty="0"/>
              <a:t>D</a:t>
            </a:r>
            <a:r>
              <a:rPr lang="en-US" sz="1800" dirty="0" smtClean="0"/>
              <a:t>eficit of $500M in Jan 2015</a:t>
            </a:r>
            <a:r>
              <a:rPr lang="en-US" sz="1800" dirty="0"/>
              <a:t>, all time high of </a:t>
            </a:r>
            <a:r>
              <a:rPr lang="en-US" sz="1800" dirty="0" smtClean="0"/>
              <a:t>1444M </a:t>
            </a:r>
            <a:r>
              <a:rPr lang="en-US" sz="1800" dirty="0"/>
              <a:t>in </a:t>
            </a:r>
            <a:r>
              <a:rPr lang="en-US" sz="1800" dirty="0" smtClean="0"/>
              <a:t>Jan 2014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0888" y="6335890"/>
            <a:ext cx="166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WDI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602" y="2822384"/>
            <a:ext cx="6819785" cy="34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317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Selected key figures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126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Foreign Direct Investments (net inflows, current USD)</a:t>
            </a:r>
          </a:p>
          <a:p>
            <a:pPr lvl="1"/>
            <a:r>
              <a:rPr lang="en-US" sz="2000" dirty="0"/>
              <a:t>the net inflows of </a:t>
            </a:r>
            <a:r>
              <a:rPr lang="en-US" sz="2000" dirty="0" smtClean="0"/>
              <a:t>foreign investment </a:t>
            </a:r>
            <a:r>
              <a:rPr lang="en-US" sz="2000" dirty="0"/>
              <a:t>to acquire a </a:t>
            </a:r>
            <a:r>
              <a:rPr lang="en-US" sz="2000" dirty="0" smtClean="0"/>
              <a:t>management </a:t>
            </a:r>
            <a:r>
              <a:rPr lang="en-US" sz="2000" dirty="0"/>
              <a:t>interest (</a:t>
            </a:r>
            <a:r>
              <a:rPr lang="en-US" sz="2000" dirty="0" smtClean="0"/>
              <a:t>10% </a:t>
            </a:r>
            <a:r>
              <a:rPr lang="en-US" sz="2000" dirty="0"/>
              <a:t>or more of voting stock) in </a:t>
            </a:r>
            <a:r>
              <a:rPr lang="en-US" sz="2000" dirty="0" smtClean="0"/>
              <a:t>a domestic enterprise</a:t>
            </a:r>
          </a:p>
          <a:p>
            <a:pPr lvl="2"/>
            <a:r>
              <a:rPr lang="en-US" sz="1800" dirty="0" smtClean="0"/>
              <a:t>the sum of equity capital, reinvestment of earnings, other long-term capital, and short-term capital as shown in the balance of payments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0888" y="6335890"/>
            <a:ext cx="166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WDI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8022" y="3355500"/>
            <a:ext cx="6823705" cy="29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79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Selected key figures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126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Foreign Direct Investments (net inflows, current USD)</a:t>
            </a:r>
          </a:p>
          <a:p>
            <a:pPr lvl="1"/>
            <a:r>
              <a:rPr lang="en-US" sz="2000" dirty="0" smtClean="0"/>
              <a:t>As a share of GDP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0888" y="6335890"/>
            <a:ext cx="166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WDI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572" y="2571506"/>
            <a:ext cx="7657606" cy="362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03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Selected key figures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14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126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Portfolio equity (net inflows, current USD)</a:t>
            </a:r>
          </a:p>
          <a:p>
            <a:pPr lvl="1"/>
            <a:r>
              <a:rPr lang="en-US" sz="2000" dirty="0"/>
              <a:t>net inflows from equity securities (shares, stocks, depository receipts, and direct purchases of shares in local stock markets by foreign investors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970888" y="6335890"/>
            <a:ext cx="166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WDI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536" y="2926812"/>
            <a:ext cx="7394642" cy="33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966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synthesis of overall performance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1268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Vietnam has been recognized as one of Asia’s great success stories in terms of economic and social development over the last 20 years </a:t>
            </a:r>
          </a:p>
          <a:p>
            <a:pPr lvl="1"/>
            <a:r>
              <a:rPr lang="en-US" sz="2100" dirty="0" smtClean="0"/>
              <a:t>Vietnam economy has a robust and steady growth since 1990 (average growth rate of 6.41% since 2000). China is the only Asian country that performed better</a:t>
            </a:r>
          </a:p>
          <a:p>
            <a:pPr lvl="1"/>
            <a:r>
              <a:rPr lang="en-US" sz="2100" dirty="0" smtClean="0"/>
              <a:t>The growth is relatively balanced, with industry and services sectors contributing about 40% each to GDP</a:t>
            </a:r>
          </a:p>
          <a:p>
            <a:pPr lvl="1"/>
            <a:r>
              <a:rPr lang="en-US" sz="2100" dirty="0" smtClean="0"/>
              <a:t>Trade openness and integration with the region and world has substantially increased (163.67% of GDP)</a:t>
            </a:r>
          </a:p>
          <a:p>
            <a:pPr lvl="1"/>
            <a:r>
              <a:rPr lang="en-US" sz="2100" dirty="0" smtClean="0"/>
              <a:t>Vietnam is among the most attractive countries in terms of external financing </a:t>
            </a:r>
            <a:r>
              <a:rPr lang="en-US" sz="2100" dirty="0"/>
              <a:t>(</a:t>
            </a:r>
            <a:r>
              <a:rPr lang="en-US" sz="2100" dirty="0" smtClean="0"/>
              <a:t>FDI and portfolio equity)</a:t>
            </a:r>
          </a:p>
          <a:p>
            <a:pPr lvl="1"/>
            <a:r>
              <a:rPr lang="en-US" sz="2100" dirty="0" smtClean="0"/>
              <a:t>There is a certain level of resilience as extreme shocks (recent crises have not caused serious effects on economic and investment activity (</a:t>
            </a:r>
            <a:r>
              <a:rPr lang="en-US" sz="2100" i="1" dirty="0" smtClean="0">
                <a:solidFill>
                  <a:srgbClr val="FF0000"/>
                </a:solidFill>
              </a:rPr>
              <a:t>good management of economic and financial openness</a:t>
            </a:r>
            <a:r>
              <a:rPr lang="en-US" sz="21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933254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00781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Stable socio-political environment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Ongoing structural economic reforms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Abundant labor force with enhanced skills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Higher ability to meet debt obligations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Towards more price stability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success factors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16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775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/>
              <a:t>Stable socio-political </a:t>
            </a:r>
            <a:r>
              <a:rPr lang="en-US" sz="3200" dirty="0" smtClean="0"/>
              <a:t>environment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Since the “</a:t>
            </a:r>
            <a:r>
              <a:rPr lang="en-US" sz="2400" dirty="0"/>
              <a:t>D</a:t>
            </a:r>
            <a:r>
              <a:rPr lang="en-US" sz="2400" dirty="0" smtClean="0"/>
              <a:t>oi Moi” reform policy, </a:t>
            </a:r>
            <a:r>
              <a:rPr lang="en-US" sz="2400" dirty="0"/>
              <a:t>the </a:t>
            </a:r>
            <a:r>
              <a:rPr lang="en-US" sz="2400" dirty="0" smtClean="0"/>
              <a:t>social, political </a:t>
            </a:r>
            <a:r>
              <a:rPr lang="en-US" sz="2400" dirty="0"/>
              <a:t>and economic context </a:t>
            </a:r>
            <a:r>
              <a:rPr lang="en-US" sz="2400" dirty="0" smtClean="0"/>
              <a:t>has </a:t>
            </a:r>
            <a:r>
              <a:rPr lang="en-US" sz="2400" dirty="0"/>
              <a:t>rapidly </a:t>
            </a:r>
            <a:r>
              <a:rPr lang="en-US" sz="2400" dirty="0" smtClean="0"/>
              <a:t>changed. It is mainly characterized by</a:t>
            </a:r>
          </a:p>
          <a:p>
            <a:pPr lvl="1"/>
            <a:endParaRPr lang="en-US" sz="2100" dirty="0" smtClean="0"/>
          </a:p>
          <a:p>
            <a:pPr lvl="1"/>
            <a:r>
              <a:rPr lang="en-US" sz="2100" dirty="0" smtClean="0"/>
              <a:t>A higher openness of </a:t>
            </a:r>
            <a:r>
              <a:rPr lang="en-US" sz="2100" dirty="0"/>
              <a:t>the economy and a </a:t>
            </a:r>
            <a:r>
              <a:rPr lang="en-US" sz="2100" dirty="0" smtClean="0"/>
              <a:t>gradual move </a:t>
            </a:r>
            <a:r>
              <a:rPr lang="en-US" sz="2100" dirty="0"/>
              <a:t>towards </a:t>
            </a:r>
            <a:r>
              <a:rPr lang="en-US" sz="2100" dirty="0" smtClean="0"/>
              <a:t>regional global integration through a number of bilateral and multilateral trade agreements</a:t>
            </a:r>
          </a:p>
          <a:p>
            <a:pPr lvl="1"/>
            <a:endParaRPr lang="en-US" sz="2100" dirty="0" smtClean="0"/>
          </a:p>
          <a:p>
            <a:pPr lvl="1"/>
            <a:r>
              <a:rPr lang="en-US" sz="2100" dirty="0" smtClean="0"/>
              <a:t>A multi-dimensional and multi-partner model that enables the country to develop the export-based economy</a:t>
            </a:r>
          </a:p>
          <a:p>
            <a:pPr lvl="1"/>
            <a:endParaRPr lang="en-US" sz="2100" dirty="0" smtClean="0"/>
          </a:p>
          <a:p>
            <a:pPr lvl="1"/>
            <a:r>
              <a:rPr lang="en-US" sz="2100" dirty="0" smtClean="0"/>
              <a:t>A higher participation of most socio-economic agents/institutions (governmental vs. non-governmental) in the planning, implementation and monitoring of economic policies</a:t>
            </a:r>
          </a:p>
          <a:p>
            <a:pPr lvl="1"/>
            <a:endParaRPr lang="en-US" sz="2100" dirty="0" smtClean="0"/>
          </a:p>
          <a:p>
            <a:pPr lvl="1"/>
            <a:r>
              <a:rPr lang="en-US" sz="2100" dirty="0" smtClean="0"/>
              <a:t>An encouragement of foreign investment as part of the country’s development strategy </a:t>
            </a:r>
          </a:p>
        </p:txBody>
      </p:sp>
    </p:spTree>
    <p:extLst>
      <p:ext uri="{BB962C8B-B14F-4D97-AF65-F5344CB8AC3E}">
        <p14:creationId xmlns:p14="http://schemas.microsoft.com/office/powerpoint/2010/main" xmlns="" val="168992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/>
              <a:t>Stable socio-political </a:t>
            </a:r>
            <a:r>
              <a:rPr lang="en-US" sz="3200" dirty="0" smtClean="0"/>
              <a:t>environment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167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Political stability index (World Bank) which is broadly comparable to many developed countries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erceptions of the likelihood that the government will be destabilized or overthrown by unconstitutional or violent means</a:t>
            </a:r>
          </a:p>
          <a:p>
            <a:pPr lvl="1"/>
            <a:r>
              <a:rPr lang="en-US" sz="1800" dirty="0" smtClean="0"/>
              <a:t>Index constructed based on individual indicators (score between -2.5 and 2.5), in 2013 Vietnam is ranked 80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out of 194 countries and territories (UK 68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France 70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Spain 99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BRIC – 120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151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170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and 140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) 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9122" y="3998377"/>
            <a:ext cx="6365133" cy="263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996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/>
              <a:t>Stable socio-political </a:t>
            </a:r>
            <a:r>
              <a:rPr lang="en-US" sz="3200" dirty="0" smtClean="0"/>
              <a:t>environment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19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167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Country credit ratings (as of January 2015)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Standard </a:t>
            </a:r>
            <a:r>
              <a:rPr lang="en-US" sz="2000" dirty="0"/>
              <a:t>&amp; </a:t>
            </a:r>
            <a:r>
              <a:rPr lang="en-US" sz="2000" dirty="0" err="1" smtClean="0"/>
              <a:t>Poors</a:t>
            </a:r>
            <a:r>
              <a:rPr lang="en-US" sz="2000" dirty="0"/>
              <a:t>:</a:t>
            </a:r>
            <a:r>
              <a:rPr lang="en-US" sz="2000" dirty="0" smtClean="0"/>
              <a:t> BB-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err="1" smtClean="0"/>
              <a:t>Moodys</a:t>
            </a:r>
            <a:r>
              <a:rPr lang="en-US" sz="2000" dirty="0" smtClean="0"/>
              <a:t> </a:t>
            </a:r>
            <a:r>
              <a:rPr lang="en-US" sz="2000" dirty="0"/>
              <a:t>rating for Vietnam sovereign </a:t>
            </a:r>
            <a:r>
              <a:rPr lang="en-US" sz="2000" dirty="0" smtClean="0"/>
              <a:t>debt: B2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err="1" smtClean="0"/>
              <a:t>Fitchs</a:t>
            </a:r>
            <a:r>
              <a:rPr lang="en-US" sz="2000" dirty="0" smtClean="0"/>
              <a:t> </a:t>
            </a:r>
            <a:r>
              <a:rPr lang="en-US" sz="2000" dirty="0"/>
              <a:t>credit </a:t>
            </a:r>
            <a:r>
              <a:rPr lang="en-US" sz="2000" dirty="0" smtClean="0"/>
              <a:t>rating: </a:t>
            </a:r>
            <a:r>
              <a:rPr lang="en-US" sz="2000" dirty="0"/>
              <a:t>B</a:t>
            </a:r>
            <a:r>
              <a:rPr lang="en-US" sz="2000" dirty="0" smtClean="0"/>
              <a:t>+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Same group of speculative investment grade as Russia (BB+), and one grade lower than Brazil and India (BBB-)</a:t>
            </a:r>
          </a:p>
        </p:txBody>
      </p:sp>
    </p:spTree>
    <p:extLst>
      <p:ext uri="{BB962C8B-B14F-4D97-AF65-F5344CB8AC3E}">
        <p14:creationId xmlns:p14="http://schemas.microsoft.com/office/powerpoint/2010/main" xmlns="" val="239395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Vietnam </a:t>
            </a:r>
            <a:r>
              <a:rPr lang="en-US" dirty="0" smtClean="0"/>
              <a:t>economy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Key </a:t>
            </a:r>
            <a:r>
              <a:rPr lang="en-US" dirty="0"/>
              <a:t>success </a:t>
            </a:r>
            <a:r>
              <a:rPr lang="en-US" dirty="0" smtClean="0"/>
              <a:t>factors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Main </a:t>
            </a:r>
            <a:r>
              <a:rPr lang="en-US" dirty="0"/>
              <a:t>challenges for the </a:t>
            </a:r>
            <a:r>
              <a:rPr lang="en-US" dirty="0" smtClean="0"/>
              <a:t>coming years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Roles </a:t>
            </a:r>
            <a:r>
              <a:rPr lang="en-US" dirty="0"/>
              <a:t>of strategic </a:t>
            </a:r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0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Ongoing structural reforms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167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Since 1986, Vietnam has embarked a vast program of structural reforms with objectives of </a:t>
            </a:r>
            <a:r>
              <a:rPr lang="en-US" sz="2400" dirty="0"/>
              <a:t>turning a centralized economy into a market-based economy with socialist orientation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Abolishing agricultural collectives</a:t>
            </a:r>
            <a:r>
              <a:rPr lang="en-US" sz="2100" dirty="0" smtClean="0"/>
              <a:t> 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Removing price controls on almost all traded goods and services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Encouraging the </a:t>
            </a:r>
            <a:r>
              <a:rPr lang="en-US" sz="2100" dirty="0">
                <a:solidFill>
                  <a:srgbClr val="FF0000"/>
                </a:solidFill>
              </a:rPr>
              <a:t>establishment of private businesses</a:t>
            </a:r>
            <a:r>
              <a:rPr lang="en-US" sz="2100" dirty="0"/>
              <a:t> </a:t>
            </a:r>
            <a:endParaRPr lang="en-US" sz="2100" dirty="0" smtClean="0"/>
          </a:p>
          <a:p>
            <a:pPr lvl="1"/>
            <a:r>
              <a:rPr lang="en-US" sz="2100" dirty="0" smtClean="0"/>
              <a:t>Opening up the domestic market to foreign </a:t>
            </a:r>
            <a:r>
              <a:rPr lang="en-US" sz="2100" dirty="0"/>
              <a:t>investment, including foreign-owned </a:t>
            </a:r>
            <a:r>
              <a:rPr lang="en-US" sz="2100" dirty="0" smtClean="0"/>
              <a:t>enterprises  </a:t>
            </a:r>
          </a:p>
          <a:p>
            <a:pPr lvl="1"/>
            <a:r>
              <a:rPr lang="en-US" sz="2100" dirty="0" smtClean="0"/>
              <a:t>Liberalizing gradually the banking sector so that interest rates are determined according to market conditions</a:t>
            </a:r>
          </a:p>
          <a:p>
            <a:pPr lvl="1"/>
            <a:r>
              <a:rPr lang="en-US" sz="2100" dirty="0" smtClean="0"/>
              <a:t>Developing and improving the efficiency of the domestic markets for goods/services and for capital (stock/bond markets) </a:t>
            </a:r>
          </a:p>
        </p:txBody>
      </p:sp>
    </p:spTree>
    <p:extLst>
      <p:ext uri="{BB962C8B-B14F-4D97-AF65-F5344CB8AC3E}">
        <p14:creationId xmlns:p14="http://schemas.microsoft.com/office/powerpoint/2010/main" xmlns="" val="1262652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Ongoing structural reforms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1672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Numerous regulatory reforms to enhance international economic cooperation and to attract external financing</a:t>
            </a:r>
            <a:endParaRPr lang="en-US" sz="2400" dirty="0"/>
          </a:p>
          <a:p>
            <a:pPr lvl="1"/>
            <a:endParaRPr lang="en-US" sz="2100" dirty="0" smtClean="0"/>
          </a:p>
          <a:p>
            <a:pPr lvl="1"/>
            <a:r>
              <a:rPr lang="en-US" sz="2100" dirty="0" smtClean="0"/>
              <a:t>Focus on foreign investors: return, risks, legal </a:t>
            </a:r>
            <a:r>
              <a:rPr lang="en-US" sz="2100" dirty="0"/>
              <a:t>b</a:t>
            </a:r>
            <a:r>
              <a:rPr lang="en-US" sz="2100" dirty="0" smtClean="0"/>
              <a:t>arriers, Investor protection</a:t>
            </a:r>
          </a:p>
          <a:p>
            <a:pPr lvl="1"/>
            <a:endParaRPr lang="en-US" sz="2100" dirty="0" smtClean="0"/>
          </a:p>
          <a:p>
            <a:pPr lvl="1"/>
            <a:r>
              <a:rPr lang="en-US" sz="2100" dirty="0" smtClean="0"/>
              <a:t>Prior to joining the WTO, Vietnam has substantially reformed its legal system through revising a number of Laws and Codes:</a:t>
            </a:r>
          </a:p>
          <a:p>
            <a:pPr lvl="2"/>
            <a:r>
              <a:rPr lang="en-US" sz="1800" dirty="0" smtClean="0"/>
              <a:t>Labor Code, Land Law, Civil Code, Law on Securities, Law on Competition, Enterprise Law, and Investment Law</a:t>
            </a:r>
          </a:p>
          <a:p>
            <a:pPr lvl="2"/>
            <a:r>
              <a:rPr lang="en-US" sz="1800" dirty="0" smtClean="0"/>
              <a:t>Objective: making the investment environment more stable and transparent as well as to strengthen the enforcement of Laws</a:t>
            </a:r>
          </a:p>
          <a:p>
            <a:pPr lvl="1"/>
            <a:endParaRPr lang="en-US" sz="2100" dirty="0" smtClean="0"/>
          </a:p>
          <a:p>
            <a:pPr lvl="1"/>
            <a:r>
              <a:rPr lang="en-US" sz="2100" dirty="0" smtClean="0"/>
              <a:t>The presence of foreign investors also helped the Vietnam’s legal environment more conform to international standards </a:t>
            </a:r>
          </a:p>
        </p:txBody>
      </p:sp>
    </p:spTree>
    <p:extLst>
      <p:ext uri="{BB962C8B-B14F-4D97-AF65-F5344CB8AC3E}">
        <p14:creationId xmlns:p14="http://schemas.microsoft.com/office/powerpoint/2010/main" xmlns="" val="394707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Ongoing structural reforms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16721"/>
          </a:xfrm>
        </p:spPr>
        <p:txBody>
          <a:bodyPr>
            <a:normAutofit/>
          </a:bodyPr>
          <a:lstStyle/>
          <a:p>
            <a:r>
              <a:rPr lang="en-US" sz="2400" dirty="0"/>
              <a:t>The Socio-Economic Development Strategy </a:t>
            </a:r>
            <a:r>
              <a:rPr lang="en-US" sz="2400" dirty="0" smtClean="0"/>
              <a:t>2011</a:t>
            </a:r>
            <a:r>
              <a:rPr lang="en-US" sz="2400" dirty="0"/>
              <a:t>-</a:t>
            </a:r>
            <a:r>
              <a:rPr lang="en-US" sz="2400" dirty="0" smtClean="0"/>
              <a:t>2020</a:t>
            </a:r>
          </a:p>
          <a:p>
            <a:pPr lvl="1"/>
            <a:endParaRPr lang="en-US" sz="2100" dirty="0" smtClean="0"/>
          </a:p>
          <a:p>
            <a:pPr lvl="1"/>
            <a:r>
              <a:rPr lang="en-US" sz="2100" dirty="0" smtClean="0"/>
              <a:t>Continues the previous </a:t>
            </a:r>
            <a:r>
              <a:rPr lang="en-US" sz="2100" dirty="0"/>
              <a:t>structural reforms, </a:t>
            </a:r>
            <a:r>
              <a:rPr lang="en-US" sz="2100" i="1" dirty="0" smtClean="0">
                <a:solidFill>
                  <a:srgbClr val="FF0000"/>
                </a:solidFill>
              </a:rPr>
              <a:t>while paying more attention to environmental </a:t>
            </a:r>
            <a:r>
              <a:rPr lang="en-US" sz="2100" i="1" dirty="0">
                <a:solidFill>
                  <a:srgbClr val="FF0000"/>
                </a:solidFill>
              </a:rPr>
              <a:t>sustainability, social equity, and emerging issues of macroeconomic stability</a:t>
            </a:r>
            <a:r>
              <a:rPr lang="en-US" sz="2100" dirty="0"/>
              <a:t>. </a:t>
            </a:r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r>
              <a:rPr lang="en-US" sz="2100" dirty="0" smtClean="0"/>
              <a:t>It </a:t>
            </a:r>
            <a:r>
              <a:rPr lang="en-US" sz="2100" dirty="0"/>
              <a:t>defines three </a:t>
            </a:r>
            <a:r>
              <a:rPr lang="en-US" sz="2100" dirty="0" smtClean="0"/>
              <a:t>“breakthrough areas”: </a:t>
            </a:r>
          </a:p>
          <a:p>
            <a:pPr lvl="2"/>
            <a:r>
              <a:rPr lang="en-US" sz="1800" dirty="0" err="1" smtClean="0"/>
              <a:t>i</a:t>
            </a:r>
            <a:r>
              <a:rPr lang="en-US" sz="1800" dirty="0"/>
              <a:t>) promoting human resources/skills development (particularly skills for modern industry and innovation), </a:t>
            </a:r>
            <a:endParaRPr lang="en-US" sz="1800" dirty="0" smtClean="0"/>
          </a:p>
          <a:p>
            <a:pPr lvl="2"/>
            <a:r>
              <a:rPr lang="en-US" sz="1800" dirty="0" smtClean="0"/>
              <a:t>ii</a:t>
            </a:r>
            <a:r>
              <a:rPr lang="en-US" sz="1800" dirty="0"/>
              <a:t>) improving market institutions, and </a:t>
            </a:r>
            <a:endParaRPr lang="en-US" sz="1800" dirty="0" smtClean="0"/>
          </a:p>
          <a:p>
            <a:pPr lvl="2"/>
            <a:r>
              <a:rPr lang="en-US" sz="1800" dirty="0"/>
              <a:t>i</a:t>
            </a:r>
            <a:r>
              <a:rPr lang="en-US" sz="1800" dirty="0" smtClean="0"/>
              <a:t>ii</a:t>
            </a:r>
            <a:r>
              <a:rPr lang="en-US" sz="1800" dirty="0"/>
              <a:t>) infrastructure </a:t>
            </a:r>
            <a:r>
              <a:rPr lang="en-US" sz="1500" dirty="0" smtClean="0"/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1981766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/>
              <a:t>Abundant labor force </a:t>
            </a:r>
            <a:r>
              <a:rPr lang="en-US" sz="3200" dirty="0" smtClean="0"/>
              <a:t>with </a:t>
            </a:r>
            <a:r>
              <a:rPr lang="en-US" sz="3200" dirty="0"/>
              <a:t>enhanced </a:t>
            </a:r>
            <a:r>
              <a:rPr lang="en-US" sz="3200" dirty="0" smtClean="0"/>
              <a:t>skills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167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is a high labor participation rate, and workers’ skills have improved over time</a:t>
            </a:r>
            <a:endParaRPr lang="en-US" sz="21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081" y="2524465"/>
            <a:ext cx="7149017" cy="3788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0888" y="6335890"/>
            <a:ext cx="166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950951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/>
              <a:t>Higher ability to meet debt </a:t>
            </a:r>
            <a:r>
              <a:rPr lang="en-US" sz="3200" dirty="0" smtClean="0"/>
              <a:t>obligations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24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External debt (% of GNI)</a:t>
            </a:r>
          </a:p>
          <a:p>
            <a:pPr lvl="1"/>
            <a:r>
              <a:rPr lang="en-US" sz="2000" dirty="0"/>
              <a:t>Total external debt is the sum of public, publicly guaranteed, and private nonguaranteed long-term debt, use of IMF credit, and short-term debt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0888" y="6335890"/>
            <a:ext cx="166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WDI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9377" y="3088942"/>
            <a:ext cx="6349457" cy="31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22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Towards more price stability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Besides 2008’s inflation peak, policymakers have succeeded to control the inflationary threats</a:t>
            </a:r>
          </a:p>
          <a:p>
            <a:pPr lvl="1"/>
            <a:r>
              <a:rPr lang="en-US" sz="2000" dirty="0" smtClean="0"/>
              <a:t>Tighter </a:t>
            </a:r>
            <a:r>
              <a:rPr lang="en-US" sz="2000" dirty="0"/>
              <a:t>monetary control, maximum credit growth </a:t>
            </a:r>
            <a:r>
              <a:rPr lang="en-US" sz="2000" dirty="0" smtClean="0"/>
              <a:t>(e.g., 15</a:t>
            </a:r>
            <a:r>
              <a:rPr lang="en-US" sz="2000" dirty="0"/>
              <a:t>% in </a:t>
            </a:r>
            <a:r>
              <a:rPr lang="en-US" sz="2000" dirty="0" smtClean="0"/>
              <a:t>2011), </a:t>
            </a:r>
            <a:r>
              <a:rPr lang="en-US" sz="2000" dirty="0"/>
              <a:t>reduction of imports and changed pricing </a:t>
            </a:r>
            <a:r>
              <a:rPr lang="en-US" sz="2000" dirty="0" smtClean="0"/>
              <a:t>mechanisms</a:t>
            </a:r>
          </a:p>
          <a:p>
            <a:pPr lvl="1"/>
            <a:r>
              <a:rPr lang="en-US" sz="2000" dirty="0" smtClean="0"/>
              <a:t>Growth target is adjusted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970888" y="6335890"/>
            <a:ext cx="166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WDI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655" y="3576517"/>
            <a:ext cx="6105535" cy="275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539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00781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Weak labor productivity growth and skills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Slow pace of </a:t>
            </a:r>
            <a:r>
              <a:rPr lang="en-US" dirty="0"/>
              <a:t>e</a:t>
            </a:r>
            <a:r>
              <a:rPr lang="en-US" dirty="0" smtClean="0"/>
              <a:t>conomic sector transformations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Unbalanced financing means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Low quality of FDI inflows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Economic integration is not without risk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Main challenges for the </a:t>
            </a:r>
            <a:r>
              <a:rPr lang="en-US" sz="3600" dirty="0" smtClean="0"/>
              <a:t>coming years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26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202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Weak labor productivity growth and skills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369479" cy="47356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Vietnam faces a productivity challenges as it has to move from “labor-intensive” to “productivity-driven” economy</a:t>
            </a:r>
          </a:p>
          <a:p>
            <a:pPr lvl="1"/>
            <a:r>
              <a:rPr lang="en-US" sz="1800" dirty="0" smtClean="0"/>
              <a:t>Labor productivity in Vietnam experienced a slight increase recently</a:t>
            </a:r>
          </a:p>
          <a:p>
            <a:pPr lvl="1"/>
            <a:r>
              <a:rPr lang="en-US" sz="1800" dirty="0" smtClean="0"/>
              <a:t>It lagged </a:t>
            </a:r>
            <a:r>
              <a:rPr lang="en-US" sz="1800" dirty="0"/>
              <a:t>behind </a:t>
            </a:r>
            <a:r>
              <a:rPr lang="en-US" sz="1800" dirty="0" smtClean="0"/>
              <a:t>the productivity of the </a:t>
            </a:r>
            <a:r>
              <a:rPr lang="en-US" sz="1800" dirty="0"/>
              <a:t>Asian </a:t>
            </a:r>
            <a:r>
              <a:rPr lang="en-US" sz="1800" dirty="0" smtClean="0"/>
              <a:t>neighbors, albeit an average increase of 4.17% a year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3758" y="5392067"/>
            <a:ext cx="166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WDI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311345" y="2336306"/>
            <a:ext cx="3229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GDP per person employed (constant 1990 PPP $)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6034" y="2728304"/>
            <a:ext cx="4420014" cy="263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933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Weak labor productivity growth and skills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7" y="1600199"/>
            <a:ext cx="3871165" cy="487681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An average gap of 2.29% between growth rate (6.46%) and productivity (4.17%) 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roductivity follows growth path, but gets stuck</a:t>
            </a:r>
          </a:p>
          <a:p>
            <a:pPr lvl="1"/>
            <a:r>
              <a:rPr lang="en-US" sz="1800" dirty="0" smtClean="0"/>
              <a:t>An increase of at least 50% in labor productivity in required to sustain the recent growth</a:t>
            </a:r>
          </a:p>
          <a:p>
            <a:pPr lvl="1"/>
            <a:r>
              <a:rPr lang="en-US" sz="1800" dirty="0" smtClean="0"/>
              <a:t>The task is challenging in a context of global uncertainty and post-crisis</a:t>
            </a:r>
          </a:p>
          <a:p>
            <a:pPr lvl="1"/>
            <a:r>
              <a:rPr lang="en-US" sz="1800" dirty="0" smtClean="0"/>
              <a:t>A potential loss of 25-30% in GDP ($45-50 billion) in the next 5 years if growth gets stuck at 5-6%, below the target (7-8%)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9968" y="6477010"/>
            <a:ext cx="250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WDI &amp; authors’ calculations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656261" y="1615874"/>
            <a:ext cx="3388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Gap between productivity and economic growth (</a:t>
            </a:r>
            <a:r>
              <a:rPr lang="en-US" sz="1200" dirty="0"/>
              <a:t>%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6261" y="1892025"/>
            <a:ext cx="4060530" cy="2278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6260" y="4327655"/>
            <a:ext cx="4060531" cy="214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382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Weak labor productivity growth and skills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29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3369479" cy="511057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proportion of skilled workers in the labor force is low and struggled to increase </a:t>
            </a:r>
          </a:p>
          <a:p>
            <a:pPr lvl="1"/>
            <a:r>
              <a:rPr lang="en-US" sz="1800" dirty="0" smtClean="0"/>
              <a:t>Proportion of untrained workers hardly changed (83.7% in 2006 to 83.15% in 2012) </a:t>
            </a:r>
          </a:p>
          <a:p>
            <a:pPr lvl="1"/>
            <a:r>
              <a:rPr lang="en-US" sz="1800" dirty="0" smtClean="0"/>
              <a:t>University and training institutions failed to offer skilled people</a:t>
            </a:r>
          </a:p>
          <a:p>
            <a:pPr lvl="1"/>
            <a:r>
              <a:rPr lang="en-US" sz="1800" dirty="0" smtClean="0"/>
              <a:t>Result: Rapid demand for skilled labor is not met by the market supply &gt; obstacle to raise competitiveness and achieve growth goals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0818" y="6310661"/>
            <a:ext cx="466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ECONOMIC OUTLOOK FOR SOUTHEAST ASIA, CHINA AND INDIA 2014: BEYOND THE MIDDLE-INCOME TRAP © OECD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8890" y="1633326"/>
            <a:ext cx="477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Structure of </a:t>
            </a:r>
            <a:r>
              <a:rPr lang="en-US" sz="1200" dirty="0" smtClean="0"/>
              <a:t>labor </a:t>
            </a:r>
            <a:r>
              <a:rPr lang="en-US" sz="1200" dirty="0"/>
              <a:t>market in Viet Nam, by type of </a:t>
            </a:r>
            <a:r>
              <a:rPr lang="en-US" sz="1200" dirty="0" smtClean="0"/>
              <a:t>occupation (%), </a:t>
            </a:r>
            <a:r>
              <a:rPr lang="en-US" sz="1200" dirty="0"/>
              <a:t>2007-12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8890" y="1907705"/>
            <a:ext cx="4774940" cy="1980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8890" y="4186534"/>
            <a:ext cx="4774940" cy="21299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8890" y="3909535"/>
            <a:ext cx="3937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Structure of </a:t>
            </a:r>
            <a:r>
              <a:rPr lang="en-US" sz="1200" dirty="0" smtClean="0"/>
              <a:t>labor </a:t>
            </a:r>
            <a:r>
              <a:rPr lang="en-US" sz="1200" dirty="0"/>
              <a:t>market in Viet Nam, by </a:t>
            </a:r>
            <a:r>
              <a:rPr lang="en-US" sz="1200" dirty="0" smtClean="0"/>
              <a:t>skills (%), </a:t>
            </a:r>
            <a:r>
              <a:rPr lang="en-US" sz="1200" dirty="0"/>
              <a:t>2007-12</a:t>
            </a:r>
          </a:p>
        </p:txBody>
      </p:sp>
    </p:spTree>
    <p:extLst>
      <p:ext uri="{BB962C8B-B14F-4D97-AF65-F5344CB8AC3E}">
        <p14:creationId xmlns:p14="http://schemas.microsoft.com/office/powerpoint/2010/main" xmlns="" val="324901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Major economic-related events: A timeline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Commonly-known strengths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Selected key figures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Vietnam economy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3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724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Slow pace of economic </a:t>
            </a:r>
            <a:r>
              <a:rPr lang="en-US" sz="3200" dirty="0"/>
              <a:t>sector </a:t>
            </a:r>
            <a:r>
              <a:rPr lang="en-US" sz="3200" dirty="0" smtClean="0"/>
              <a:t>transformations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7" y="1600199"/>
            <a:ext cx="8153401" cy="487681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economy is relatively balanced with an increasing tendency of industry and services sector, but the transformation is slow</a:t>
            </a:r>
          </a:p>
          <a:p>
            <a:pPr lvl="1"/>
            <a:r>
              <a:rPr lang="en-US" sz="1900" dirty="0" smtClean="0"/>
              <a:t>High proportion/volume of low </a:t>
            </a:r>
            <a:r>
              <a:rPr lang="en-US" sz="1900" dirty="0"/>
              <a:t>value added </a:t>
            </a:r>
            <a:r>
              <a:rPr lang="en-US" sz="1900" dirty="0" smtClean="0"/>
              <a:t>products in exports</a:t>
            </a:r>
            <a:endParaRPr lang="en-US" sz="1900" dirty="0"/>
          </a:p>
        </p:txBody>
      </p:sp>
      <p:sp>
        <p:nvSpPr>
          <p:cNvPr id="8" name="TextBox 7"/>
          <p:cNvSpPr txBox="1"/>
          <p:nvPr/>
        </p:nvSpPr>
        <p:spPr>
          <a:xfrm>
            <a:off x="6129968" y="6477010"/>
            <a:ext cx="250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WDI &amp; authors’ calculations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5260" y="2916463"/>
            <a:ext cx="5820863" cy="327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744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Unbalanced financing means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Financing of the economic growth mostly relies on the domestic banking credits, while the country enjoys more portfolio flows than the ASEAN neighbors</a:t>
            </a:r>
          </a:p>
          <a:p>
            <a:pPr lvl="1"/>
            <a:r>
              <a:rPr lang="en-US" sz="1800" dirty="0" smtClean="0"/>
              <a:t>Need of policy measures to render stock markets more attractive and efficient: investor culture, </a:t>
            </a:r>
            <a:r>
              <a:rPr lang="en-US" sz="1800" dirty="0"/>
              <a:t>c</a:t>
            </a:r>
            <a:r>
              <a:rPr lang="en-US" sz="1800" dirty="0" smtClean="0"/>
              <a:t>orporate governance (rules &amp; best practices), financial regulations, accounting standards, etc.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0888" y="6466568"/>
            <a:ext cx="166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WDI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6427" y="3982696"/>
            <a:ext cx="3968921" cy="2483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44" y="3982696"/>
            <a:ext cx="4609234" cy="24838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744" y="3727823"/>
            <a:ext cx="3761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Domestic credit provided by the baking sector (% of GDP)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090129" y="3743503"/>
            <a:ext cx="313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Market capitalization of listed firms (% of GDP)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345429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Low quality of FDI inflows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FDI flows to Vietnam are very active, with a total of close to 68 billions (at least 10% ownership in local firms) over 2000-2013</a:t>
            </a:r>
          </a:p>
          <a:p>
            <a:r>
              <a:rPr lang="en-US" sz="2200" dirty="0" smtClean="0"/>
              <a:t>FDI flows will certainly benefit from actual bilateral trade agreements and some ongoing negotiations (EU, Trans-Pacific Partnerships)</a:t>
            </a:r>
          </a:p>
          <a:p>
            <a:r>
              <a:rPr lang="en-US" sz="2200" dirty="0" smtClean="0"/>
              <a:t>Most of FDI inflows to Vietnam target cheap labor and natural resources</a:t>
            </a:r>
          </a:p>
          <a:p>
            <a:pPr lvl="1"/>
            <a:r>
              <a:rPr lang="en-US" sz="2000" dirty="0" smtClean="0"/>
              <a:t>Foreign investors’ concerns: return, risk, inflation pressure, investor protection, control on capital and interest flows, lack of transparence and international standards, etc.</a:t>
            </a:r>
          </a:p>
          <a:p>
            <a:pPr lvl="1"/>
            <a:r>
              <a:rPr lang="en-US" sz="2000" dirty="0" smtClean="0"/>
              <a:t>Measures to attract high-quality: market (bond/stock) liquidity, improved corporate governance mechanisms, competitive advantage, enhanced legal/tax environment, etc. </a:t>
            </a:r>
          </a:p>
        </p:txBody>
      </p:sp>
    </p:spTree>
    <p:extLst>
      <p:ext uri="{BB962C8B-B14F-4D97-AF65-F5344CB8AC3E}">
        <p14:creationId xmlns:p14="http://schemas.microsoft.com/office/powerpoint/2010/main" xmlns="" val="1763946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Economic integration is not without risk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010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Advantages</a:t>
            </a:r>
          </a:p>
          <a:p>
            <a:pPr lvl="1"/>
            <a:r>
              <a:rPr lang="en-US" sz="2100" dirty="0" smtClean="0"/>
              <a:t>A greater market for goods and services</a:t>
            </a:r>
          </a:p>
          <a:p>
            <a:pPr lvl="1"/>
            <a:r>
              <a:rPr lang="en-US" sz="2100" dirty="0" smtClean="0"/>
              <a:t>Companies will have better access to international capital markets for external financing</a:t>
            </a:r>
          </a:p>
          <a:p>
            <a:pPr lvl="1"/>
            <a:r>
              <a:rPr lang="en-US" sz="2100" dirty="0" smtClean="0"/>
              <a:t>Reduced cost of capital and international risk sharing</a:t>
            </a:r>
          </a:p>
          <a:p>
            <a:pPr lvl="1"/>
            <a:r>
              <a:rPr lang="en-US" sz="2100" dirty="0" smtClean="0"/>
              <a:t>Technology transfer (cleaner technology for a sustainable development)</a:t>
            </a:r>
            <a:endParaRPr lang="en-US" sz="2100" dirty="0"/>
          </a:p>
          <a:p>
            <a:r>
              <a:rPr lang="en-US" sz="2400" dirty="0" smtClean="0"/>
              <a:t>Risks</a:t>
            </a:r>
          </a:p>
          <a:p>
            <a:pPr lvl="1"/>
            <a:r>
              <a:rPr lang="en-US" sz="2100" dirty="0" smtClean="0"/>
              <a:t>Vietnam companies may not be ready for dealing with challenges</a:t>
            </a:r>
            <a:endParaRPr lang="en-US" sz="1800" dirty="0" smtClean="0"/>
          </a:p>
          <a:p>
            <a:pPr lvl="2"/>
            <a:r>
              <a:rPr lang="en-US" sz="1700" dirty="0" smtClean="0"/>
              <a:t>Vietnam has a low competitiveness level (labor-intensive economy), while main trading partners are productivity-driven economy (Chile, Mexico), or innovation-based economy (US, Canada, Japan, Singapore, Malaysia, Australia, New Zealand)</a:t>
            </a:r>
          </a:p>
          <a:p>
            <a:pPr lvl="2"/>
            <a:r>
              <a:rPr lang="en-US" sz="1700" dirty="0" smtClean="0"/>
              <a:t>Exports of low value added products </a:t>
            </a:r>
          </a:p>
        </p:txBody>
      </p:sp>
    </p:spTree>
    <p:extLst>
      <p:ext uri="{BB962C8B-B14F-4D97-AF65-F5344CB8AC3E}">
        <p14:creationId xmlns:p14="http://schemas.microsoft.com/office/powerpoint/2010/main" xmlns="" val="2235818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199"/>
            <a:ext cx="7123113" cy="2274371"/>
          </a:xfrm>
        </p:spPr>
        <p:txBody>
          <a:bodyPr>
            <a:norm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dirty="0"/>
              <a:t>S</a:t>
            </a:r>
            <a:r>
              <a:rPr lang="en-US" dirty="0" smtClean="0"/>
              <a:t>trategic partnership: purposes 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Roles of strategic partnerships for Vietnam economy</a:t>
            </a:r>
            <a:endParaRPr lang="en-US" dirty="0"/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How to make it work?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Roles of strategic </a:t>
            </a:r>
            <a:r>
              <a:rPr lang="en-US" sz="3600" dirty="0" smtClean="0"/>
              <a:t>partnerships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34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994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/>
              <a:t>Strategic partnership: </a:t>
            </a:r>
            <a:r>
              <a:rPr lang="en-US" sz="3200" dirty="0" smtClean="0"/>
              <a:t>purposes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010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Commitments between two nations</a:t>
            </a:r>
          </a:p>
          <a:p>
            <a:pPr lvl="1"/>
            <a:r>
              <a:rPr lang="en-US" sz="2100" dirty="0" smtClean="0"/>
              <a:t>to build a strong and mutual trust to develop cooperation in various aspects </a:t>
            </a:r>
          </a:p>
          <a:p>
            <a:pPr lvl="1"/>
            <a:r>
              <a:rPr lang="en-US" sz="2100" dirty="0"/>
              <a:t>t</a:t>
            </a:r>
            <a:r>
              <a:rPr lang="en-US" sz="2100" dirty="0" smtClean="0"/>
              <a:t>o promote a stable and reliable environment for international and regional cooperation</a:t>
            </a:r>
          </a:p>
          <a:p>
            <a:pPr lvl="1"/>
            <a:r>
              <a:rPr lang="en-US" sz="2100" dirty="0"/>
              <a:t>ensuring trade balance, and enhancing </a:t>
            </a:r>
            <a:r>
              <a:rPr lang="en-US" sz="2100" dirty="0" smtClean="0"/>
              <a:t>the international profile of involved countries</a:t>
            </a:r>
            <a:endParaRPr lang="en-US" sz="2100" dirty="0"/>
          </a:p>
          <a:p>
            <a:pPr lvl="1"/>
            <a:endParaRPr lang="en-US" sz="2100" dirty="0" smtClean="0"/>
          </a:p>
          <a:p>
            <a:pPr lvl="2"/>
            <a:r>
              <a:rPr lang="en-US" sz="1800" dirty="0"/>
              <a:t>Currently, Vietnam has formed strategic partnerships with </a:t>
            </a:r>
            <a:r>
              <a:rPr lang="en-US" sz="1800" dirty="0" smtClean="0"/>
              <a:t>13 </a:t>
            </a:r>
            <a:r>
              <a:rPr lang="en-US" sz="1800" dirty="0"/>
              <a:t>countries: </a:t>
            </a:r>
            <a:r>
              <a:rPr lang="en-US" sz="1800" dirty="0">
                <a:solidFill>
                  <a:srgbClr val="FF0000"/>
                </a:solidFill>
              </a:rPr>
              <a:t>the Russian Federation</a:t>
            </a:r>
            <a:r>
              <a:rPr lang="en-US" sz="1800" dirty="0"/>
              <a:t> (2001), Japan (2006), India (2007), </a:t>
            </a:r>
            <a:r>
              <a:rPr lang="en-US" sz="1800" dirty="0">
                <a:solidFill>
                  <a:srgbClr val="FF0000"/>
                </a:solidFill>
              </a:rPr>
              <a:t>the People’s Republic of China (2008)</a:t>
            </a:r>
            <a:r>
              <a:rPr lang="en-US" sz="1800" dirty="0"/>
              <a:t>, South Korea (2009), Spain (2009), the United Kingdom (2010), Germany (2011), Italy (2013), Singapore (2013</a:t>
            </a:r>
            <a:r>
              <a:rPr lang="en-US" sz="1800" dirty="0" smtClean="0"/>
              <a:t>), </a:t>
            </a:r>
            <a:r>
              <a:rPr lang="en-US" sz="1800" dirty="0"/>
              <a:t>Indonesia (2013</a:t>
            </a:r>
            <a:r>
              <a:rPr lang="en-US" sz="1800" dirty="0" smtClean="0"/>
              <a:t>), Thailand (2013), and France (2013)</a:t>
            </a:r>
          </a:p>
          <a:p>
            <a:pPr lvl="2"/>
            <a:r>
              <a:rPr lang="en-US" sz="1800" dirty="0" smtClean="0"/>
              <a:t>Two strategic partnership in all dimensions (from economy to military)</a:t>
            </a:r>
            <a:endParaRPr lang="en-US" sz="1800" dirty="0"/>
          </a:p>
          <a:p>
            <a:pPr lvl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3379101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Roles of strategic partnerships for Vietnam </a:t>
            </a:r>
            <a:r>
              <a:rPr lang="en-US" sz="3200" dirty="0" smtClean="0"/>
              <a:t>economy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010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Strategic partnerships for sustainable economic development</a:t>
            </a:r>
          </a:p>
          <a:p>
            <a:pPr lvl="1"/>
            <a:r>
              <a:rPr lang="en-US" sz="2000" dirty="0" smtClean="0"/>
              <a:t>Larger market for capital, goods and services (3.5 billion of habitants, and close to 33.5 trillion USD of GDP)</a:t>
            </a:r>
          </a:p>
          <a:p>
            <a:pPr lvl="1"/>
            <a:r>
              <a:rPr lang="en-US" sz="2000" dirty="0" smtClean="0"/>
              <a:t>Attractiveness for FDI from 13 countries</a:t>
            </a:r>
          </a:p>
          <a:p>
            <a:pPr lvl="1"/>
            <a:r>
              <a:rPr lang="en-US" sz="2000" dirty="0" smtClean="0"/>
              <a:t>Source of ODA financing for infrastructure, urban development, and other priority sectors (agricultural equipment, food processing, medical healthcare, railways, green energy and technology, oil and gas)</a:t>
            </a:r>
          </a:p>
          <a:p>
            <a:pPr lvl="1"/>
            <a:endParaRPr lang="en-US" sz="2100" dirty="0" smtClean="0"/>
          </a:p>
          <a:p>
            <a:r>
              <a:rPr lang="en-US" sz="2400" dirty="0"/>
              <a:t>Strategic </a:t>
            </a:r>
            <a:r>
              <a:rPr lang="en-US" sz="2400" dirty="0" smtClean="0"/>
              <a:t>partnerships to create favorable business environment and opportunities for solving current challenges </a:t>
            </a:r>
          </a:p>
          <a:p>
            <a:pPr lvl="1"/>
            <a:r>
              <a:rPr lang="en-US" sz="2000" dirty="0"/>
              <a:t>Weak labor productivity growth and </a:t>
            </a:r>
            <a:r>
              <a:rPr lang="en-US" sz="2000" dirty="0" smtClean="0"/>
              <a:t>skills; </a:t>
            </a:r>
            <a:r>
              <a:rPr lang="en-US" sz="2000" dirty="0"/>
              <a:t>Slow pace of economic sector </a:t>
            </a:r>
            <a:r>
              <a:rPr lang="en-US" sz="2000" dirty="0" smtClean="0"/>
              <a:t>transformations; </a:t>
            </a:r>
            <a:r>
              <a:rPr lang="en-US" sz="2000" dirty="0"/>
              <a:t>Unbalanced financing means, Low quality of FDI inflows, </a:t>
            </a:r>
            <a:r>
              <a:rPr lang="en-US" sz="2000" dirty="0" smtClean="0"/>
              <a:t>Vulnerability due to economic integration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09352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to make it work?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010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Making a strategic partnership work is a complex problem as too many actors (agents) are involved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85569" y="2634224"/>
            <a:ext cx="1614800" cy="13327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 flipV="1">
            <a:off x="2900369" y="3261420"/>
            <a:ext cx="2100807" cy="3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001176" y="2626383"/>
            <a:ext cx="1614800" cy="13327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285569" y="5060211"/>
            <a:ext cx="1614800" cy="13327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001176" y="5060211"/>
            <a:ext cx="1614800" cy="13327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" idx="2"/>
            <a:endCxn id="9" idx="0"/>
          </p:cNvCxnSpPr>
          <p:nvPr/>
        </p:nvCxnSpPr>
        <p:spPr>
          <a:xfrm>
            <a:off x="2092969" y="3967016"/>
            <a:ext cx="0" cy="10931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10" idx="0"/>
          </p:cNvCxnSpPr>
          <p:nvPr/>
        </p:nvCxnSpPr>
        <p:spPr>
          <a:xfrm>
            <a:off x="5808576" y="3959175"/>
            <a:ext cx="0" cy="11010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2900369" y="5726607"/>
            <a:ext cx="210080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21971" y="3919976"/>
            <a:ext cx="2163518" cy="1230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21976" y="3940055"/>
            <a:ext cx="2273262" cy="11010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4799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to make it work?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010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simplified model of actors with their functional roles</a:t>
            </a:r>
          </a:p>
        </p:txBody>
      </p:sp>
      <p:sp>
        <p:nvSpPr>
          <p:cNvPr id="4" name="Oval 3"/>
          <p:cNvSpPr/>
          <p:nvPr/>
        </p:nvSpPr>
        <p:spPr>
          <a:xfrm>
            <a:off x="3863627" y="3613261"/>
            <a:ext cx="1348279" cy="116031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Convener</a:t>
            </a: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5913029" y="5279730"/>
            <a:ext cx="1348279" cy="116031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Financier</a:t>
            </a:r>
            <a:endParaRPr lang="en-US" sz="1400" dirty="0"/>
          </a:p>
        </p:txBody>
      </p:sp>
      <p:sp>
        <p:nvSpPr>
          <p:cNvPr id="19" name="Oval 18"/>
          <p:cNvSpPr/>
          <p:nvPr/>
        </p:nvSpPr>
        <p:spPr>
          <a:xfrm>
            <a:off x="6195227" y="3613261"/>
            <a:ext cx="1348279" cy="116031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Problem identifier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3863627" y="5279730"/>
            <a:ext cx="1348279" cy="116031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Formal authorizer</a:t>
            </a:r>
            <a:endParaRPr lang="en-US" sz="1400" dirty="0"/>
          </a:p>
        </p:txBody>
      </p:sp>
      <p:sp>
        <p:nvSpPr>
          <p:cNvPr id="21" name="Oval 20"/>
          <p:cNvSpPr/>
          <p:nvPr/>
        </p:nvSpPr>
        <p:spPr>
          <a:xfrm>
            <a:off x="1386557" y="3635823"/>
            <a:ext cx="1348279" cy="116031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Motivator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1841208" y="5279730"/>
            <a:ext cx="1348279" cy="116031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Idea provider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2515348" y="2143749"/>
            <a:ext cx="1348279" cy="116031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Connector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4871377" y="2143749"/>
            <a:ext cx="1348279" cy="116031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Practical authorizer</a:t>
            </a:r>
            <a:endParaRPr lang="en-US" sz="1400" dirty="0"/>
          </a:p>
        </p:txBody>
      </p:sp>
      <p:cxnSp>
        <p:nvCxnSpPr>
          <p:cNvPr id="15" name="Straight Connector 14"/>
          <p:cNvCxnSpPr>
            <a:stCxn id="25" idx="5"/>
            <a:endCxn id="4" idx="1"/>
          </p:cNvCxnSpPr>
          <p:nvPr/>
        </p:nvCxnSpPr>
        <p:spPr>
          <a:xfrm>
            <a:off x="3666176" y="3134138"/>
            <a:ext cx="394902" cy="6490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1" idx="6"/>
            <a:endCxn id="4" idx="2"/>
          </p:cNvCxnSpPr>
          <p:nvPr/>
        </p:nvCxnSpPr>
        <p:spPr>
          <a:xfrm flipV="1">
            <a:off x="2734836" y="4193418"/>
            <a:ext cx="1128791" cy="2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4"/>
            <a:endCxn id="4" idx="7"/>
          </p:cNvCxnSpPr>
          <p:nvPr/>
        </p:nvCxnSpPr>
        <p:spPr>
          <a:xfrm flipH="1">
            <a:off x="5014455" y="3304062"/>
            <a:ext cx="531062" cy="479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2"/>
            <a:endCxn id="4" idx="6"/>
          </p:cNvCxnSpPr>
          <p:nvPr/>
        </p:nvCxnSpPr>
        <p:spPr>
          <a:xfrm flipH="1">
            <a:off x="5211906" y="4193418"/>
            <a:ext cx="9833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7"/>
            <a:endCxn id="4" idx="3"/>
          </p:cNvCxnSpPr>
          <p:nvPr/>
        </p:nvCxnSpPr>
        <p:spPr>
          <a:xfrm flipV="1">
            <a:off x="2992036" y="4603650"/>
            <a:ext cx="1069042" cy="846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0" idx="0"/>
            <a:endCxn id="4" idx="4"/>
          </p:cNvCxnSpPr>
          <p:nvPr/>
        </p:nvCxnSpPr>
        <p:spPr>
          <a:xfrm flipV="1">
            <a:off x="4537767" y="4773574"/>
            <a:ext cx="0" cy="506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5"/>
            <a:endCxn id="17" idx="1"/>
          </p:cNvCxnSpPr>
          <p:nvPr/>
        </p:nvCxnSpPr>
        <p:spPr>
          <a:xfrm>
            <a:off x="5014455" y="4603650"/>
            <a:ext cx="1096025" cy="846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6275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Open questions that need practical answers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39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010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good strategic partnership?</a:t>
            </a:r>
          </a:p>
          <a:p>
            <a:endParaRPr lang="en-US" sz="2400" dirty="0" smtClean="0"/>
          </a:p>
          <a:p>
            <a:r>
              <a:rPr lang="en-US" sz="2400" dirty="0" smtClean="0"/>
              <a:t>How can we make it contribute more to the economic development in Vietnam?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16485" y="4249257"/>
            <a:ext cx="4922788" cy="12230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THANK YOU FOR YOUR ATTENTION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55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Major economic-related events: A timeline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4</a:t>
            </a:fld>
            <a:endParaRPr kumimoji="0"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7688" y="4086541"/>
            <a:ext cx="8153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Line Callout 1 8"/>
          <p:cNvSpPr/>
          <p:nvPr/>
        </p:nvSpPr>
        <p:spPr>
          <a:xfrm>
            <a:off x="1336719" y="2389751"/>
            <a:ext cx="1102795" cy="1335582"/>
          </a:xfrm>
          <a:prstGeom prst="borderCallout1">
            <a:avLst>
              <a:gd name="adj1" fmla="val 23463"/>
              <a:gd name="adj2" fmla="val -1935"/>
              <a:gd name="adj3" fmla="val 125793"/>
              <a:gd name="adj4" fmla="val -520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1986</a:t>
            </a:r>
            <a:r>
              <a:rPr lang="en-US" sz="1400" dirty="0" smtClean="0"/>
              <a:t>: Start of </a:t>
            </a:r>
            <a:r>
              <a:rPr lang="en-US" sz="1400" i="1" dirty="0" smtClean="0"/>
              <a:t>Doi Moi </a:t>
            </a:r>
            <a:r>
              <a:rPr lang="en-US" sz="1400" dirty="0" smtClean="0"/>
              <a:t>reform policy</a:t>
            </a:r>
          </a:p>
          <a:p>
            <a:pPr algn="ctr"/>
            <a:endParaRPr lang="en-US" sz="1400" dirty="0"/>
          </a:p>
        </p:txBody>
      </p:sp>
      <p:sp>
        <p:nvSpPr>
          <p:cNvPr id="10" name="Line Callout 1 9"/>
          <p:cNvSpPr/>
          <p:nvPr/>
        </p:nvSpPr>
        <p:spPr>
          <a:xfrm>
            <a:off x="2321674" y="4602370"/>
            <a:ext cx="1102795" cy="1493630"/>
          </a:xfrm>
          <a:prstGeom prst="borderCallout1">
            <a:avLst>
              <a:gd name="adj1" fmla="val 23474"/>
              <a:gd name="adj2" fmla="val -656"/>
              <a:gd name="adj3" fmla="val -35077"/>
              <a:gd name="adj4" fmla="val -507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1992</a:t>
            </a:r>
            <a:r>
              <a:rPr lang="en-US" sz="1400" dirty="0" smtClean="0"/>
              <a:t>: New constitution adopted with certain economic freedoms</a:t>
            </a:r>
            <a:endParaRPr lang="en-US" sz="1400" dirty="0"/>
          </a:p>
        </p:txBody>
      </p:sp>
      <p:sp>
        <p:nvSpPr>
          <p:cNvPr id="11" name="Line Callout 1 10"/>
          <p:cNvSpPr/>
          <p:nvPr/>
        </p:nvSpPr>
        <p:spPr>
          <a:xfrm>
            <a:off x="3161683" y="2389751"/>
            <a:ext cx="1102795" cy="1335582"/>
          </a:xfrm>
          <a:prstGeom prst="borderCallout1">
            <a:avLst>
              <a:gd name="adj1" fmla="val 23463"/>
              <a:gd name="adj2" fmla="val -1935"/>
              <a:gd name="adj3" fmla="val 127906"/>
              <a:gd name="adj4" fmla="val -699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1994</a:t>
            </a:r>
            <a:r>
              <a:rPr lang="en-US" sz="1400" dirty="0" smtClean="0"/>
              <a:t>: removal of US trade embargo after 30 years</a:t>
            </a:r>
            <a:endParaRPr lang="en-US" sz="1400" dirty="0"/>
          </a:p>
        </p:txBody>
      </p:sp>
      <p:sp>
        <p:nvSpPr>
          <p:cNvPr id="12" name="Line Callout 1 11"/>
          <p:cNvSpPr/>
          <p:nvPr/>
        </p:nvSpPr>
        <p:spPr>
          <a:xfrm>
            <a:off x="3952967" y="4601696"/>
            <a:ext cx="1102795" cy="1493630"/>
          </a:xfrm>
          <a:prstGeom prst="borderCallout1">
            <a:avLst>
              <a:gd name="adj1" fmla="val 23474"/>
              <a:gd name="adj2" fmla="val -656"/>
              <a:gd name="adj3" fmla="val -34132"/>
              <a:gd name="adj4" fmla="val -4183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1995</a:t>
            </a:r>
            <a:r>
              <a:rPr lang="en-US" sz="1400" dirty="0" smtClean="0"/>
              <a:t>: Full member of ASEAN</a:t>
            </a:r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</p:txBody>
      </p:sp>
      <p:sp>
        <p:nvSpPr>
          <p:cNvPr id="13" name="Line Callout 1 12"/>
          <p:cNvSpPr/>
          <p:nvPr/>
        </p:nvSpPr>
        <p:spPr>
          <a:xfrm>
            <a:off x="5148426" y="2389751"/>
            <a:ext cx="1116907" cy="1335582"/>
          </a:xfrm>
          <a:prstGeom prst="borderCallout1">
            <a:avLst>
              <a:gd name="adj1" fmla="val 19237"/>
              <a:gd name="adj2" fmla="val 1218"/>
              <a:gd name="adj3" fmla="val 127906"/>
              <a:gd name="adj4" fmla="val -699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2001</a:t>
            </a:r>
            <a:r>
              <a:rPr lang="en-US" sz="1400" dirty="0" smtClean="0"/>
              <a:t>: Application of the US-VN trade agreement</a:t>
            </a:r>
          </a:p>
          <a:p>
            <a:pPr algn="ctr"/>
            <a:endParaRPr lang="en-US" sz="1400" dirty="0"/>
          </a:p>
        </p:txBody>
      </p:sp>
      <p:sp>
        <p:nvSpPr>
          <p:cNvPr id="14" name="Line Callout 1 13"/>
          <p:cNvSpPr/>
          <p:nvPr/>
        </p:nvSpPr>
        <p:spPr>
          <a:xfrm>
            <a:off x="5601146" y="4586236"/>
            <a:ext cx="1102795" cy="1493630"/>
          </a:xfrm>
          <a:prstGeom prst="borderCallout1">
            <a:avLst>
              <a:gd name="adj1" fmla="val 23474"/>
              <a:gd name="adj2" fmla="val -656"/>
              <a:gd name="adj3" fmla="val -34132"/>
              <a:gd name="adj4" fmla="val -4183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2007</a:t>
            </a:r>
            <a:r>
              <a:rPr lang="en-US" sz="1400" dirty="0" smtClean="0"/>
              <a:t>: 150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member of the WTO after 12 years of talks</a:t>
            </a:r>
            <a:endParaRPr lang="en-US" sz="1400" dirty="0"/>
          </a:p>
        </p:txBody>
      </p:sp>
      <p:sp>
        <p:nvSpPr>
          <p:cNvPr id="15" name="Line Callout 1 14"/>
          <p:cNvSpPr/>
          <p:nvPr/>
        </p:nvSpPr>
        <p:spPr>
          <a:xfrm>
            <a:off x="6982974" y="2389751"/>
            <a:ext cx="1102795" cy="1335582"/>
          </a:xfrm>
          <a:prstGeom prst="borderCallout1">
            <a:avLst>
              <a:gd name="adj1" fmla="val 23463"/>
              <a:gd name="adj2" fmla="val -1935"/>
              <a:gd name="adj3" fmla="val 127906"/>
              <a:gd name="adj4" fmla="val -699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Aug 2013</a:t>
            </a:r>
            <a:r>
              <a:rPr lang="en-US" sz="1400" dirty="0" smtClean="0"/>
              <a:t>: 19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negotiation round of the TPP (12 countries)</a:t>
            </a:r>
            <a:endParaRPr lang="en-US" sz="1400" dirty="0"/>
          </a:p>
        </p:txBody>
      </p:sp>
      <p:sp>
        <p:nvSpPr>
          <p:cNvPr id="16" name="Line Callout 1 15"/>
          <p:cNvSpPr/>
          <p:nvPr/>
        </p:nvSpPr>
        <p:spPr>
          <a:xfrm>
            <a:off x="7463911" y="4601696"/>
            <a:ext cx="1102795" cy="1493630"/>
          </a:xfrm>
          <a:prstGeom prst="borderCallout1">
            <a:avLst>
              <a:gd name="adj1" fmla="val 23474"/>
              <a:gd name="adj2" fmla="val -656"/>
              <a:gd name="adj3" fmla="val -34132"/>
              <a:gd name="adj4" fmla="val -4183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March 2014</a:t>
            </a:r>
            <a:r>
              <a:rPr lang="en-US" sz="1400" dirty="0"/>
              <a:t>: 7</a:t>
            </a:r>
            <a:r>
              <a:rPr lang="en-US" sz="1400" baseline="30000" dirty="0"/>
              <a:t>th</a:t>
            </a:r>
            <a:r>
              <a:rPr lang="en-US" sz="1400" dirty="0"/>
              <a:t> negotiation round of the EU-VN </a:t>
            </a:r>
            <a:r>
              <a:rPr lang="en-US" sz="1400" dirty="0" smtClean="0"/>
              <a:t>FTA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1504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Commonly-known strengths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important domestic market of 90 millions of habitants</a:t>
            </a:r>
          </a:p>
          <a:p>
            <a:endParaRPr lang="en-US" sz="2400" dirty="0" smtClean="0"/>
          </a:p>
          <a:p>
            <a:r>
              <a:rPr lang="en-US" sz="2400" dirty="0" smtClean="0"/>
              <a:t>Young </a:t>
            </a:r>
            <a:r>
              <a:rPr lang="en-US" sz="2400" dirty="0"/>
              <a:t>and increasingly well-trained </a:t>
            </a:r>
            <a:r>
              <a:rPr lang="en-US" sz="2400" dirty="0" smtClean="0"/>
              <a:t>population (70% of the population age between 15 and 64) having potential for high value added jobs</a:t>
            </a:r>
          </a:p>
          <a:p>
            <a:endParaRPr lang="en-US" sz="2400" dirty="0" smtClean="0"/>
          </a:p>
          <a:p>
            <a:r>
              <a:rPr lang="en-US" sz="2400" dirty="0" smtClean="0"/>
              <a:t>Perfect </a:t>
            </a:r>
            <a:r>
              <a:rPr lang="en-US" sz="2400" dirty="0"/>
              <a:t>location as a hub for South East Asia</a:t>
            </a:r>
          </a:p>
          <a:p>
            <a:endParaRPr lang="en-US" sz="2400" dirty="0" smtClean="0"/>
          </a:p>
          <a:p>
            <a:r>
              <a:rPr lang="en-US" sz="2400" dirty="0" smtClean="0"/>
              <a:t>One of the most dynamic economies among the Emerging Asia nations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38367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Selected key figures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126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Overall economic performance</a:t>
            </a:r>
          </a:p>
          <a:p>
            <a:pPr lvl="1"/>
            <a:r>
              <a:rPr lang="en-US" sz="1800" dirty="0" smtClean="0"/>
              <a:t>Nominal GDP (current USD)</a:t>
            </a:r>
          </a:p>
          <a:p>
            <a:pPr lvl="2"/>
            <a:r>
              <a:rPr lang="en-US" sz="1500" dirty="0" smtClean="0"/>
              <a:t>14.09 billion in 1985; 171.39 Billion in 2013</a:t>
            </a:r>
          </a:p>
          <a:p>
            <a:pPr lvl="2"/>
            <a:r>
              <a:rPr lang="en-US" sz="1500" dirty="0" smtClean="0"/>
              <a:t>Steady growth, but gap with other ASEAN countries become larger</a:t>
            </a:r>
            <a:endParaRPr lang="en-US" sz="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1577" y="3073262"/>
            <a:ext cx="6035902" cy="3259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70888" y="6429970"/>
            <a:ext cx="166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33155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Selected </a:t>
            </a:r>
            <a:r>
              <a:rPr lang="en-US" sz="3200" dirty="0"/>
              <a:t>key figures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sz="2400" dirty="0"/>
              <a:t>Overall economic performance</a:t>
            </a:r>
          </a:p>
          <a:p>
            <a:pPr lvl="1"/>
            <a:r>
              <a:rPr lang="en-US" sz="2100" dirty="0" smtClean="0"/>
              <a:t>Real economic growth</a:t>
            </a:r>
          </a:p>
          <a:p>
            <a:pPr lvl="2"/>
            <a:r>
              <a:rPr lang="en-US" sz="1500" dirty="0"/>
              <a:t>Average of 6.41% during 2000-2013</a:t>
            </a:r>
          </a:p>
          <a:p>
            <a:pPr lvl="2"/>
            <a:r>
              <a:rPr lang="en-US" sz="1500" dirty="0" smtClean="0"/>
              <a:t>Robust growth and resilient enough to external shocks during bad times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6970888" y="6335890"/>
            <a:ext cx="166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WDI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279" y="3057581"/>
            <a:ext cx="5951174" cy="33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31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Selected key figures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sz="2400" dirty="0"/>
              <a:t>Overall economic performance</a:t>
            </a:r>
          </a:p>
          <a:p>
            <a:pPr lvl="1"/>
            <a:r>
              <a:rPr lang="en-US" sz="2100" dirty="0" smtClean="0"/>
              <a:t>GDP per economic sector in 2013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6970888" y="6335890"/>
            <a:ext cx="166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WDI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2201" y="2563893"/>
            <a:ext cx="5769344" cy="36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46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43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Selected key figures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9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356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Trade sector</a:t>
            </a:r>
          </a:p>
          <a:p>
            <a:pPr lvl="1"/>
            <a:r>
              <a:rPr lang="en-US" sz="2000" dirty="0" smtClean="0"/>
              <a:t>Since 1992, Vietnam realized more than 90% of its trade volume with the economies inside the region (East and Southeast Asia) </a:t>
            </a:r>
          </a:p>
          <a:p>
            <a:pPr lvl="1"/>
            <a:endParaRPr lang="en-US" sz="2100" dirty="0" smtClean="0"/>
          </a:p>
          <a:p>
            <a:pPr lvl="1"/>
            <a:r>
              <a:rPr lang="en-US" sz="2000" dirty="0" smtClean="0"/>
              <a:t>Exports</a:t>
            </a:r>
          </a:p>
          <a:p>
            <a:pPr lvl="2"/>
            <a:r>
              <a:rPr lang="en-US" sz="1800" dirty="0"/>
              <a:t>O</a:t>
            </a:r>
            <a:r>
              <a:rPr lang="en-US" sz="1800" dirty="0" smtClean="0"/>
              <a:t>il, textiles, garment, agriculture &amp; aquaculture products</a:t>
            </a:r>
          </a:p>
          <a:p>
            <a:pPr lvl="2"/>
            <a:r>
              <a:rPr lang="en-US" sz="1800" dirty="0"/>
              <a:t>Major trading partners (% of exports</a:t>
            </a:r>
            <a:r>
              <a:rPr lang="en-US" sz="1800" dirty="0" smtClean="0"/>
              <a:t>) as of 2012: </a:t>
            </a:r>
            <a:r>
              <a:rPr lang="en-US" sz="1800" dirty="0"/>
              <a:t>United States (17.2), Japan (11.4), China (11.2)</a:t>
            </a:r>
            <a:endParaRPr lang="en-US" sz="1800" dirty="0" smtClean="0"/>
          </a:p>
          <a:p>
            <a:pPr lvl="1"/>
            <a:endParaRPr lang="en-US" sz="2100" dirty="0" smtClean="0"/>
          </a:p>
          <a:p>
            <a:pPr lvl="1"/>
            <a:r>
              <a:rPr lang="en-US" sz="2000" dirty="0" smtClean="0"/>
              <a:t>Imports</a:t>
            </a:r>
          </a:p>
          <a:p>
            <a:pPr lvl="2"/>
            <a:r>
              <a:rPr lang="en-US" sz="1800" dirty="0"/>
              <a:t>R</a:t>
            </a:r>
            <a:r>
              <a:rPr lang="en-US" sz="1800" dirty="0" smtClean="0"/>
              <a:t>efined petroleum, electronics, steel, machinery &amp; equipment</a:t>
            </a:r>
          </a:p>
          <a:p>
            <a:pPr lvl="2"/>
            <a:r>
              <a:rPr lang="en-US" sz="1800" dirty="0" smtClean="0"/>
              <a:t>Major </a:t>
            </a:r>
            <a:r>
              <a:rPr lang="en-US" sz="1800" dirty="0"/>
              <a:t>trading partners (% of imports</a:t>
            </a:r>
            <a:r>
              <a:rPr lang="en-US" sz="1800" dirty="0" smtClean="0"/>
              <a:t>) as of 2012: </a:t>
            </a:r>
            <a:r>
              <a:rPr lang="en-US" sz="1800" dirty="0"/>
              <a:t>China (25.5), </a:t>
            </a:r>
            <a:r>
              <a:rPr lang="en-US" sz="1800" dirty="0" smtClean="0"/>
              <a:t>South </a:t>
            </a:r>
            <a:r>
              <a:rPr lang="en-US" sz="1800" dirty="0"/>
              <a:t>Korea (13.7), Japan (10.2)	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424259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3583</TotalTime>
  <Words>2399</Words>
  <Application>Microsoft Office PowerPoint</Application>
  <PresentationFormat>Affichage à l'écran (4:3)</PresentationFormat>
  <Paragraphs>297</Paragraphs>
  <Slides>39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Median</vt:lpstr>
      <vt:lpstr>Diapositive 1</vt:lpstr>
      <vt:lpstr>Plan of presentation</vt:lpstr>
      <vt:lpstr>Overview of Vietnam economy</vt:lpstr>
      <vt:lpstr>Major economic-related events: A timeline</vt:lpstr>
      <vt:lpstr>Commonly-known strengths</vt:lpstr>
      <vt:lpstr>Selected key figures</vt:lpstr>
      <vt:lpstr>Selected key figures</vt:lpstr>
      <vt:lpstr>Selected key figures</vt:lpstr>
      <vt:lpstr>Selected key figures</vt:lpstr>
      <vt:lpstr>Selected key figures</vt:lpstr>
      <vt:lpstr>Selected key figures</vt:lpstr>
      <vt:lpstr>Selected key figures</vt:lpstr>
      <vt:lpstr>Selected key figures</vt:lpstr>
      <vt:lpstr>Selected key figures</vt:lpstr>
      <vt:lpstr>A synthesis of overall performance</vt:lpstr>
      <vt:lpstr>Key success factors</vt:lpstr>
      <vt:lpstr>Stable socio-political environment</vt:lpstr>
      <vt:lpstr>Stable socio-political environment</vt:lpstr>
      <vt:lpstr>Stable socio-political environment</vt:lpstr>
      <vt:lpstr>Ongoing structural reforms</vt:lpstr>
      <vt:lpstr>Ongoing structural reforms</vt:lpstr>
      <vt:lpstr>Ongoing structural reforms</vt:lpstr>
      <vt:lpstr>Abundant labor force with enhanced skills</vt:lpstr>
      <vt:lpstr>Higher ability to meet debt obligations</vt:lpstr>
      <vt:lpstr>Towards more price stability</vt:lpstr>
      <vt:lpstr>Main challenges for the coming years</vt:lpstr>
      <vt:lpstr>Weak labor productivity growth and skills</vt:lpstr>
      <vt:lpstr>Weak labor productivity growth and skills</vt:lpstr>
      <vt:lpstr>Weak labor productivity growth and skills</vt:lpstr>
      <vt:lpstr>Slow pace of economic sector transformations</vt:lpstr>
      <vt:lpstr>Unbalanced financing means</vt:lpstr>
      <vt:lpstr>Low quality of FDI inflows</vt:lpstr>
      <vt:lpstr>Economic integration is not without risk</vt:lpstr>
      <vt:lpstr>Roles of strategic partnerships</vt:lpstr>
      <vt:lpstr>Strategic partnership: purposes</vt:lpstr>
      <vt:lpstr>Roles of strategic partnerships for Vietnam economy</vt:lpstr>
      <vt:lpstr>How to make it work?</vt:lpstr>
      <vt:lpstr>How to make it work?</vt:lpstr>
      <vt:lpstr>Open questions that need practical answers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 Khuong Nguyen</dc:creator>
  <cp:lastModifiedBy>Céline</cp:lastModifiedBy>
  <cp:revision>76</cp:revision>
  <dcterms:created xsi:type="dcterms:W3CDTF">2015-01-30T14:30:45Z</dcterms:created>
  <dcterms:modified xsi:type="dcterms:W3CDTF">2015-02-09T15:21:59Z</dcterms:modified>
</cp:coreProperties>
</file>