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3" r:id="rId1"/>
  </p:sldMasterIdLst>
  <p:notesMasterIdLst>
    <p:notesMasterId r:id="rId16"/>
  </p:notesMasterIdLst>
  <p:handoutMasterIdLst>
    <p:handoutMasterId r:id="rId17"/>
  </p:handoutMasterIdLst>
  <p:sldIdLst>
    <p:sldId id="372" r:id="rId2"/>
    <p:sldId id="340" r:id="rId3"/>
    <p:sldId id="409" r:id="rId4"/>
    <p:sldId id="319" r:id="rId5"/>
    <p:sldId id="392" r:id="rId6"/>
    <p:sldId id="438" r:id="rId7"/>
    <p:sldId id="412" r:id="rId8"/>
    <p:sldId id="439" r:id="rId9"/>
    <p:sldId id="444" r:id="rId10"/>
    <p:sldId id="445" r:id="rId11"/>
    <p:sldId id="441" r:id="rId12"/>
    <p:sldId id="442" r:id="rId13"/>
    <p:sldId id="443" r:id="rId14"/>
    <p:sldId id="332" r:id="rId15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1570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pos="288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340">
          <p15:clr>
            <a:srgbClr val="A4A3A4"/>
          </p15:clr>
        </p15:guide>
        <p15:guide id="11" pos="385">
          <p15:clr>
            <a:srgbClr val="A4A3A4"/>
          </p15:clr>
        </p15:guide>
        <p15:guide id="1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060B"/>
    <a:srgbClr val="4481FA"/>
    <a:srgbClr val="33B996"/>
    <a:srgbClr val="03A903"/>
    <a:srgbClr val="C016A0"/>
    <a:srgbClr val="079AA1"/>
    <a:srgbClr val="0C04A4"/>
    <a:srgbClr val="FFFF00"/>
    <a:srgbClr val="AE2812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51" autoAdjust="0"/>
    <p:restoredTop sz="83957" autoAdjust="0"/>
  </p:normalViewPr>
  <p:slideViewPr>
    <p:cSldViewPr>
      <p:cViewPr varScale="1">
        <p:scale>
          <a:sx n="71" d="100"/>
          <a:sy n="71" d="100"/>
        </p:scale>
        <p:origin x="-1728" y="-102"/>
      </p:cViewPr>
      <p:guideLst>
        <p:guide orient="horz" pos="2160"/>
        <p:guide orient="horz" pos="1026"/>
        <p:guide orient="horz" pos="4156"/>
        <p:guide orient="horz" pos="4065"/>
        <p:guide orient="horz" pos="1570"/>
        <p:guide orient="horz" pos="935"/>
        <p:guide pos="2880"/>
        <p:guide pos="204"/>
        <p:guide pos="5556"/>
        <p:guide pos="340"/>
        <p:guide pos="385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85620" cy="501495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0937" y="6"/>
            <a:ext cx="2985620" cy="501495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65B23A3-26DC-4104-B7E3-D32432692D7D}" type="datetimeFigureOut">
              <a:rPr lang="ko-KR" altLang="en-US"/>
              <a:pPr>
                <a:defRPr/>
              </a:pPr>
              <a:t>2015-03-14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517207"/>
            <a:ext cx="2985620" cy="501495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0937" y="9517207"/>
            <a:ext cx="2985620" cy="501495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2B5A5EE-F71E-48F0-AED6-537EFC5335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2025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98562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7" tIns="46554" rIns="93107" bIns="465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937" y="6"/>
            <a:ext cx="298562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7" tIns="46554" rIns="93107" bIns="465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501" y="4760207"/>
            <a:ext cx="5511173" cy="45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7" tIns="46554" rIns="93107" bIns="46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17207"/>
            <a:ext cx="298562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7" tIns="46554" rIns="93107" bIns="465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937" y="9517207"/>
            <a:ext cx="298562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7" tIns="46554" rIns="93107" bIns="46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050958A-31D7-4C54-995E-A31A135CB0B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84811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D2459-A123-4A91-B96F-C0DBC81C262D}" type="slidenum">
              <a:rPr lang="ko-KR" altLang="en-US" smtClean="0">
                <a:latin typeface="Arial" charset="0"/>
              </a:rPr>
              <a:pPr/>
              <a:t>1</a:t>
            </a:fld>
            <a:endParaRPr lang="en-US" altLang="ko-K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5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0958A-31D7-4C54-995E-A31A135CB0BA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74769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altLang="ko-KR" sz="1200" b="0" dirty="0" smtClean="0">
              <a:solidFill>
                <a:srgbClr val="292929"/>
              </a:solidFill>
              <a:effectLst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0958A-31D7-4C54-995E-A31A135CB0BA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680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0958A-31D7-4C54-995E-A31A135CB0BA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3556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0958A-31D7-4C54-995E-A31A135CB0BA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04570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0958A-31D7-4C54-995E-A31A135CB0BA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8605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altLang="ko-KR" sz="1200" b="0" dirty="0" smtClean="0">
              <a:solidFill>
                <a:srgbClr val="01060B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0958A-31D7-4C54-995E-A31A135CB0BA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07516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2" indent="-28575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0958A-31D7-4C54-995E-A31A135CB0BA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03129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12AB6-72F8-4C49-BECF-E6AA6E862D9E}" type="slidenum">
              <a:rPr lang="ko-KR" altLang="en-US" smtClean="0">
                <a:latin typeface="Arial" charset="0"/>
              </a:rPr>
              <a:pPr/>
              <a:t>14</a:t>
            </a:fld>
            <a:endParaRPr lang="en-US" altLang="ko-K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5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373688"/>
            <a:ext cx="7637462" cy="6254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ko-KR" altLang="en-US"/>
              <a:t>    </a:t>
            </a:r>
            <a:fld id="{20676FB2-A190-464B-8D5B-CB6BD7E3F1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24888" y="6308725"/>
            <a:ext cx="500062" cy="4286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4D4D4D"/>
                </a:solidFill>
                <a:latin typeface="Verdana" pitchFamily="34" charset="0"/>
                <a:ea typeface="+mj-ea"/>
              </a:defRPr>
            </a:lvl1pPr>
          </a:lstStyle>
          <a:p>
            <a:pPr>
              <a:defRPr/>
            </a:pPr>
            <a:r>
              <a:rPr lang="ko-KR" altLang="en-US"/>
              <a:t>    </a:t>
            </a:r>
            <a:fld id="{71E08E18-722A-4B50-8B67-ED0DFF826B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-36513"/>
            <a:ext cx="8229600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I. Prospects for 2009 World Economy</a:t>
            </a: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굴림" pitchFamily="50" charset="-127"/>
        </a:defRPr>
      </a:lvl5pPr>
      <a:lvl6pPr marL="457200" algn="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4286256"/>
            <a:ext cx="72866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March, 2015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2800" dirty="0" err="1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Wook</a:t>
            </a:r>
            <a:r>
              <a:rPr lang="en-US" altLang="ko-KR" sz="2800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 err="1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Chae</a:t>
            </a:r>
            <a:endParaRPr lang="en-US" altLang="ko-KR" sz="2800" dirty="0" smtClean="0">
              <a:ln w="3175"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030873">
                  <a:shade val="30000"/>
                  <a:satMod val="115000"/>
                </a:srgbClr>
              </a:gs>
              <a:gs pos="50000">
                <a:srgbClr val="030873">
                  <a:shade val="67500"/>
                  <a:satMod val="115000"/>
                </a:srgbClr>
              </a:gs>
              <a:gs pos="100000">
                <a:srgbClr val="03087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altLang="ko-KR" dirty="0" smtClean="0">
              <a:ea typeface="굴림" pitchFamily="50" charset="-127"/>
            </a:endParaRPr>
          </a:p>
          <a:p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-9493" y="1071546"/>
            <a:ext cx="9153493" cy="1357321"/>
            <a:chOff x="-9493" y="1106846"/>
            <a:chExt cx="9153493" cy="1021976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0" y="1106846"/>
              <a:ext cx="9144000" cy="102197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latinLnBrk="1">
                <a:defRPr/>
              </a:pPr>
              <a:r>
                <a:rPr lang="en-US" altLang="ko-KR" sz="2800" b="0" kern="0" dirty="0" smtClean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Regional Economic Competition in </a:t>
              </a:r>
              <a:r>
                <a:rPr lang="en-US" altLang="ko-KR" sz="2800" b="0" kern="0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East Asia</a:t>
              </a:r>
              <a:endParaRPr lang="ko-KR" altLang="en-US" sz="2800" b="0" kern="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 bwMode="auto">
            <a:xfrm>
              <a:off x="0" y="1160634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직선 연결선 13"/>
            <p:cNvCxnSpPr/>
            <p:nvPr/>
          </p:nvCxnSpPr>
          <p:spPr bwMode="auto">
            <a:xfrm>
              <a:off x="-9493" y="2071678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10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23" name="Picture 16" descr="body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6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III-b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Internationalization of the RMB</a:t>
              </a:r>
            </a:p>
          </p:txBody>
        </p:sp>
      </p:grpSp>
      <p:sp>
        <p:nvSpPr>
          <p:cNvPr id="12" name="내용 개체 틀 2"/>
          <p:cNvSpPr>
            <a:spLocks/>
          </p:cNvSpPr>
          <p:nvPr/>
        </p:nvSpPr>
        <p:spPr bwMode="gray">
          <a:xfrm>
            <a:off x="251520" y="1430706"/>
            <a:ext cx="8643998" cy="332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1" indent="-265113" eaLnBrk="1" latinLnBrk="1" hangingPunct="1"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The road to the RMB Internationalization </a:t>
            </a:r>
            <a:r>
              <a:rPr lang="en-US" altLang="ko-KR" b="0" spc="-10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is far </a:t>
            </a: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from complete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Size of the home economy relative to others (justified)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Economic stability in the form of low inflation, small budget deficits and stable growth (justified)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Strong official and institutional support (justified)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Deep, open and well-regulated capital markets (in a deliberately slow progress)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opening up of China’s onshore capital market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greater access for foreign investors to local capital markets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deeper global RMB liquidity  and wider cross-border flow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channels</a:t>
            </a:r>
            <a:endParaRPr lang="en-US" altLang="ko-KR" sz="16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13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Other Forms of Regional Economic Competition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863015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11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23" name="Picture 16" descr="body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6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III-c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Financial </a:t>
              </a:r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Cooperation in East </a:t>
              </a:r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Asia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12" name="내용 개체 틀 2"/>
          <p:cNvSpPr>
            <a:spLocks/>
          </p:cNvSpPr>
          <p:nvPr/>
        </p:nvSpPr>
        <p:spPr bwMode="gray">
          <a:xfrm>
            <a:off x="251520" y="1412776"/>
            <a:ext cx="8643998" cy="436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Monetary integration in East Asia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Should not become a goal anytime soon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whether it should become so at a later stage is also open for discussion</a:t>
            </a:r>
          </a:p>
          <a:p>
            <a:pPr marL="723600" lvl="1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Managed floating regime guided by currency baskets can be one option</a:t>
            </a:r>
          </a:p>
          <a:p>
            <a:pPr marL="723600" lvl="1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ko-KR" sz="400" b="0" dirty="0">
              <a:solidFill>
                <a:srgbClr val="01060B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Costs and benefits of international financial integration to be reconsidered</a:t>
            </a:r>
            <a:endParaRPr lang="ko-KR" altLang="en-US" b="0" spc="-10" dirty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International financial integration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does not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automatically lead to an efficient allocation of capital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Greater degree of regional financial integration increases contagion risk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 financially integrated areas, close cooperation among national regulators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is needed</a:t>
            </a:r>
            <a:endParaRPr lang="en-US" altLang="ko-KR" sz="1600" b="0" dirty="0">
              <a:solidFill>
                <a:srgbClr val="01060B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ensure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that not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only national regulators but also appropriate supranational regulatory structures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are put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place</a:t>
            </a:r>
            <a:endParaRPr lang="en-US" altLang="ko-KR" sz="16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13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Other Forms of Regional Economic Competition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867924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12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23" name="Picture 16" descr="body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6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III-c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Financial </a:t>
              </a:r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Cooperation in East </a:t>
              </a:r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Asia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12" name="내용 개체 틀 2"/>
          <p:cNvSpPr>
            <a:spLocks/>
          </p:cNvSpPr>
          <p:nvPr/>
        </p:nvSpPr>
        <p:spPr bwMode="gray">
          <a:xfrm>
            <a:off x="251520" y="1412776"/>
            <a:ext cx="8643998" cy="399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0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Prevention </a:t>
            </a: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and resolution </a:t>
            </a:r>
            <a:r>
              <a:rPr lang="en-US" altLang="ko-KR" b="0" spc="-1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mechanisms </a:t>
            </a:r>
            <a:r>
              <a:rPr lang="en-US" altLang="ko-KR" b="0" spc="-1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are needed </a:t>
            </a: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against crisis</a:t>
            </a:r>
          </a:p>
          <a:p>
            <a:pPr marL="723600" lvl="1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Beef up the CMIM to make it functional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increase the fund size further and reduce the IMF-linked portion of 70%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for Korea, only $11.52 billion available with the IMF-delinked portion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§"/>
            </a:pP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currency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swap with the US Fed of $30.0billion in 2008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endParaRPr lang="en-US" altLang="ko-KR" sz="4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65113" lvl="0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Surveillance and monitoring of regional financial markets to be strengthened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Strengthen the newly created AMRO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currently staffed with a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director,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few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economists, and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supporting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staffs</a:t>
            </a:r>
            <a:endParaRPr lang="en-US" altLang="ko-KR" sz="16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larger resources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are needed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to carry out meaningful macroeconomic and financial market surveillance</a:t>
            </a:r>
          </a:p>
        </p:txBody>
      </p:sp>
      <p:sp>
        <p:nvSpPr>
          <p:cNvPr id="13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Other Forms of Regional Economic Competition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296382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13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23" name="Picture 16" descr="body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6" name="Picture 18" descr="4-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cover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III-c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Financial </a:t>
              </a:r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Cooperation in East </a:t>
              </a:r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Asia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12" name="내용 개체 틀 2"/>
          <p:cNvSpPr>
            <a:spLocks/>
          </p:cNvSpPr>
          <p:nvPr/>
        </p:nvSpPr>
        <p:spPr bwMode="gray">
          <a:xfrm>
            <a:off x="251520" y="1412776"/>
            <a:ext cx="8643998" cy="184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0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Banks to be recapitalized swiftly after crisis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Financial authorities must respond swiftly and decisively to banking crises with rapid recapitalization of banks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adequate legal and institutional framework needed for the resolution procedures</a:t>
            </a:r>
          </a:p>
          <a:p>
            <a:pPr marL="265113" lvl="0" indent="-265113" algn="just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Ø"/>
            </a:pPr>
            <a:endParaRPr lang="ko-KR" altLang="en-US" sz="1600" b="0" spc="-10" dirty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Other Forms of Regional Economic Competition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664010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end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047913" y="3000372"/>
            <a:ext cx="50481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Thank you</a:t>
            </a:r>
            <a:endParaRPr lang="en-US" altLang="ko-KR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33450" y="2582876"/>
            <a:ext cx="7346951" cy="901700"/>
            <a:chOff x="588" y="1150"/>
            <a:chExt cx="4628" cy="568"/>
          </a:xfrm>
        </p:grpSpPr>
        <p:pic>
          <p:nvPicPr>
            <p:cNvPr id="5146" name="Picture 33" descr="그림1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" y="1150"/>
              <a:ext cx="4504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47" name="Group 13"/>
            <p:cNvGrpSpPr>
              <a:grpSpLocks/>
            </p:cNvGrpSpPr>
            <p:nvPr/>
          </p:nvGrpSpPr>
          <p:grpSpPr bwMode="auto">
            <a:xfrm>
              <a:off x="588" y="1206"/>
              <a:ext cx="484" cy="461"/>
              <a:chOff x="1068" y="830"/>
              <a:chExt cx="528" cy="515"/>
            </a:xfrm>
          </p:grpSpPr>
          <p:pic>
            <p:nvPicPr>
              <p:cNvPr id="5150" name="Picture 14" descr="4-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8" y="830"/>
                <a:ext cx="528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1" name="Picture 15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7" y="856"/>
                <a:ext cx="22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08" name="AutoShape 16"/>
            <p:cNvSpPr>
              <a:spLocks noChangeArrowheads="1"/>
            </p:cNvSpPr>
            <p:nvPr/>
          </p:nvSpPr>
          <p:spPr bwMode="auto">
            <a:xfrm>
              <a:off x="738" y="1284"/>
              <a:ext cx="264" cy="29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kumimoji="1" lang="en-US" altLang="ko-KR" sz="2000" b="0">
                  <a:solidFill>
                    <a:srgbClr val="FFFFCC"/>
                  </a:solidFill>
                  <a:latin typeface="Tahoma" pitchFamily="34" charset="0"/>
                  <a:ea typeface="-소망M" pitchFamily="18" charset="-127"/>
                </a:rPr>
                <a:t>I </a:t>
              </a:r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gray">
            <a:xfrm>
              <a:off x="1078" y="1288"/>
              <a:ext cx="4138" cy="279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eaLnBrk="1" latinLnBrk="1" hangingPunct="1">
                <a:defRPr/>
              </a:pP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Prospects for Regional E</a:t>
              </a:r>
              <a:r>
                <a:rPr kumimoji="1" lang="en-US" altLang="ko-KR" sz="2000" dirty="0" smtClean="0">
                  <a:solidFill>
                    <a:srgbClr val="000036"/>
                  </a:solidFill>
                  <a:latin typeface="Arial" panose="020B0604020202020204" pitchFamily="34" charset="0"/>
                  <a:ea typeface="HY울릉도M" pitchFamily="18" charset="-127"/>
                  <a:cs typeface="Arial" panose="020B0604020202020204" pitchFamily="34" charset="0"/>
                </a:rPr>
                <a:t>conomic</a:t>
              </a: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 Order in East Asia</a:t>
              </a:r>
              <a:endParaRPr kumimoji="1" lang="en-US" altLang="ko-KR" sz="2000" dirty="0">
                <a:solidFill>
                  <a:srgbClr val="000036"/>
                </a:solidFill>
                <a:ea typeface="HY울릉도M" pitchFamily="18" charset="-127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933450" y="3548076"/>
            <a:ext cx="7326313" cy="901700"/>
            <a:chOff x="588" y="1758"/>
            <a:chExt cx="4615" cy="568"/>
          </a:xfrm>
        </p:grpSpPr>
        <p:pic>
          <p:nvPicPr>
            <p:cNvPr id="5140" name="Picture 34" descr="그림1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9" y="1758"/>
              <a:ext cx="4504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41" name="Group 17"/>
            <p:cNvGrpSpPr>
              <a:grpSpLocks/>
            </p:cNvGrpSpPr>
            <p:nvPr/>
          </p:nvGrpSpPr>
          <p:grpSpPr bwMode="auto">
            <a:xfrm>
              <a:off x="588" y="1810"/>
              <a:ext cx="484" cy="461"/>
              <a:chOff x="1068" y="830"/>
              <a:chExt cx="528" cy="515"/>
            </a:xfrm>
          </p:grpSpPr>
          <p:pic>
            <p:nvPicPr>
              <p:cNvPr id="5144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8" y="830"/>
                <a:ext cx="528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5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7" y="856"/>
                <a:ext cx="22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12" name="AutoShape 20"/>
            <p:cNvSpPr>
              <a:spLocks noChangeArrowheads="1"/>
            </p:cNvSpPr>
            <p:nvPr/>
          </p:nvSpPr>
          <p:spPr bwMode="auto">
            <a:xfrm>
              <a:off x="733" y="1896"/>
              <a:ext cx="263" cy="29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kumimoji="1" lang="en-US" altLang="ko-KR" sz="2000" b="0">
                  <a:solidFill>
                    <a:srgbClr val="FFFFCC"/>
                  </a:solidFill>
                  <a:latin typeface="Tahoma" pitchFamily="34" charset="0"/>
                  <a:ea typeface="-소망M" pitchFamily="18" charset="-127"/>
                </a:rPr>
                <a:t>II </a:t>
              </a:r>
            </a:p>
          </p:txBody>
        </p:sp>
        <p:sp>
          <p:nvSpPr>
            <p:cNvPr id="2" name="AutoShape 4"/>
            <p:cNvSpPr>
              <a:spLocks noChangeArrowheads="1"/>
            </p:cNvSpPr>
            <p:nvPr/>
          </p:nvSpPr>
          <p:spPr bwMode="gray">
            <a:xfrm>
              <a:off x="1078" y="1895"/>
              <a:ext cx="4084" cy="279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eaLnBrk="1" latinLnBrk="1" hangingPunct="1">
                <a:defRPr/>
              </a:pP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Peaceful </a:t>
              </a:r>
              <a:r>
                <a:rPr kumimoji="1" lang="en-US" altLang="ko-KR" sz="2000" dirty="0">
                  <a:solidFill>
                    <a:srgbClr val="000036"/>
                  </a:solidFill>
                  <a:ea typeface="HY울릉도M" pitchFamily="18" charset="-127"/>
                </a:rPr>
                <a:t>and </a:t>
              </a: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Prosperous </a:t>
              </a:r>
              <a:r>
                <a:rPr kumimoji="1" lang="en-US" altLang="ko-KR" sz="2000" dirty="0">
                  <a:solidFill>
                    <a:srgbClr val="000036"/>
                  </a:solidFill>
                  <a:ea typeface="HY울릉도M" pitchFamily="18" charset="-127"/>
                </a:rPr>
                <a:t>R</a:t>
              </a: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egional Economic Order</a:t>
              </a:r>
              <a:endParaRPr kumimoji="1" lang="en-US" altLang="ko-KR" sz="2000" dirty="0">
                <a:solidFill>
                  <a:srgbClr val="000036"/>
                </a:solidFill>
                <a:ea typeface="HY울릉도M" pitchFamily="18" charset="-127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933450" y="4527564"/>
            <a:ext cx="7326313" cy="901700"/>
            <a:chOff x="588" y="2375"/>
            <a:chExt cx="4615" cy="568"/>
          </a:xfrm>
        </p:grpSpPr>
        <p:pic>
          <p:nvPicPr>
            <p:cNvPr id="5128" name="Picture 35" descr="그림1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9" y="2375"/>
              <a:ext cx="4504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9" name="Group 21"/>
            <p:cNvGrpSpPr>
              <a:grpSpLocks/>
            </p:cNvGrpSpPr>
            <p:nvPr/>
          </p:nvGrpSpPr>
          <p:grpSpPr bwMode="auto">
            <a:xfrm>
              <a:off x="588" y="2425"/>
              <a:ext cx="484" cy="461"/>
              <a:chOff x="1068" y="830"/>
              <a:chExt cx="528" cy="515"/>
            </a:xfrm>
          </p:grpSpPr>
          <p:pic>
            <p:nvPicPr>
              <p:cNvPr id="5132" name="Picture 22" descr="4-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8" y="830"/>
                <a:ext cx="528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3" name="Picture 23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7" y="856"/>
                <a:ext cx="22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16" name="AutoShape 24"/>
            <p:cNvSpPr>
              <a:spLocks noChangeArrowheads="1"/>
            </p:cNvSpPr>
            <p:nvPr/>
          </p:nvSpPr>
          <p:spPr bwMode="auto">
            <a:xfrm>
              <a:off x="733" y="2508"/>
              <a:ext cx="263" cy="29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kumimoji="1" lang="en-US" altLang="ko-KR" sz="2000" b="0">
                  <a:solidFill>
                    <a:srgbClr val="FFFFCC"/>
                  </a:solidFill>
                  <a:latin typeface="Tahoma" pitchFamily="34" charset="0"/>
                  <a:ea typeface="-소망M" pitchFamily="18" charset="-127"/>
                </a:rPr>
                <a:t>III </a:t>
              </a: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1078" y="2504"/>
              <a:ext cx="3812" cy="279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eaLnBrk="1" latinLnBrk="1" hangingPunct="1">
                <a:defRPr/>
              </a:pP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Other </a:t>
              </a:r>
              <a:r>
                <a:rPr kumimoji="1" lang="en-US" altLang="ko-KR" sz="2000" dirty="0">
                  <a:solidFill>
                    <a:srgbClr val="000036"/>
                  </a:solidFill>
                  <a:ea typeface="HY울릉도M" pitchFamily="18" charset="-127"/>
                </a:rPr>
                <a:t>F</a:t>
              </a: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orms </a:t>
              </a:r>
              <a:r>
                <a:rPr kumimoji="1" lang="en-US" altLang="ko-KR" sz="2000" dirty="0">
                  <a:solidFill>
                    <a:srgbClr val="000036"/>
                  </a:solidFill>
                  <a:ea typeface="HY울릉도M" pitchFamily="18" charset="-127"/>
                </a:rPr>
                <a:t>of </a:t>
              </a: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Regional </a:t>
              </a:r>
              <a:r>
                <a:rPr kumimoji="1" lang="en-US" altLang="ko-KR" sz="2000" dirty="0">
                  <a:solidFill>
                    <a:srgbClr val="000036"/>
                  </a:solidFill>
                  <a:ea typeface="HY울릉도M" pitchFamily="18" charset="-127"/>
                </a:rPr>
                <a:t>E</a:t>
              </a:r>
              <a:r>
                <a:rPr kumimoji="1" lang="en-US" altLang="ko-KR" sz="2000" dirty="0" smtClean="0">
                  <a:solidFill>
                    <a:srgbClr val="000036"/>
                  </a:solidFill>
                  <a:ea typeface="HY울릉도M" pitchFamily="18" charset="-127"/>
                </a:rPr>
                <a:t>conomic Competition</a:t>
              </a:r>
              <a:endParaRPr kumimoji="1" lang="en-US" altLang="ko-KR" sz="2000" dirty="0">
                <a:solidFill>
                  <a:srgbClr val="000036"/>
                </a:solidFill>
                <a:ea typeface="HY울릉도M" pitchFamily="18" charset="-127"/>
              </a:endParaRPr>
            </a:p>
          </p:txBody>
        </p:sp>
      </p:grp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971550" y="1952639"/>
            <a:ext cx="3195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2448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굴림" pitchFamily="50" charset="-127"/>
              </a:rPr>
              <a:t>Table of Contents</a:t>
            </a:r>
            <a:endParaRPr lang="ko-KR" alt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굴림" pitchFamily="50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2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514350" indent="-514350" eaLnBrk="1" hangingPunct="1">
              <a:defRPr/>
            </a:pPr>
            <a:r>
              <a:rPr lang="en-US" altLang="ko-KR" sz="2600" dirty="0" smtClean="0"/>
              <a:t>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Prospects for Regional Economic Order in East Asia</a:t>
            </a:r>
            <a:endParaRPr kumimoji="1" lang="en-US" altLang="ko-KR" sz="2400" dirty="0">
              <a:solidFill>
                <a:srgbClr val="000036"/>
              </a:solidFill>
              <a:ea typeface="HY울릉도M" pitchFamily="18" charset="-127"/>
            </a:endParaRPr>
          </a:p>
        </p:txBody>
      </p:sp>
      <p:sp>
        <p:nvSpPr>
          <p:cNvPr id="8203" name="Rectangle 25"/>
          <p:cNvSpPr>
            <a:spLocks noChangeArrowheads="1"/>
          </p:cNvSpPr>
          <p:nvPr/>
        </p:nvSpPr>
        <p:spPr bwMode="gray">
          <a:xfrm>
            <a:off x="8624888" y="6308725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AA25F764-E472-4153-B252-CC6F4CF43F88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3</a:t>
            </a:fld>
            <a:endParaRPr lang="en-US" altLang="ko-KR" sz="120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38" name="내용 개체 틀 2"/>
          <p:cNvSpPr>
            <a:spLocks/>
          </p:cNvSpPr>
          <p:nvPr/>
        </p:nvSpPr>
        <p:spPr bwMode="gray">
          <a:xfrm>
            <a:off x="251520" y="1412776"/>
            <a:ext cx="8643998" cy="52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Leadership for the RCEP is </a:t>
            </a:r>
            <a:r>
              <a:rPr lang="en-US" altLang="ko-KR" b="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visible, compared to the TPP</a:t>
            </a:r>
            <a:endParaRPr lang="en-US" altLang="ko-KR" sz="400" b="0" dirty="0" smtClean="0">
              <a:solidFill>
                <a:srgbClr val="0106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RCEP </a:t>
            </a:r>
            <a:r>
              <a:rPr lang="en-US" altLang="ko-KR" b="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pressured </a:t>
            </a: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TPP to </a:t>
            </a:r>
            <a:r>
              <a:rPr lang="en-US" altLang="ko-KR" b="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aim </a:t>
            </a: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a high standard FTA to </a:t>
            </a:r>
            <a:r>
              <a:rPr lang="en-US" altLang="ko-KR" b="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certain degree</a:t>
            </a:r>
            <a:endParaRPr lang="ko-KR" altLang="en-US" b="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between RCEP and TPP</a:t>
            </a:r>
            <a:endParaRPr lang="ko-KR" altLang="en-US" sz="1600" b="0" dirty="0" smtClean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both RCEP and TPP</a:t>
            </a: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altLang="ko-KR" b="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influences the other in progress, members, provisions, </a:t>
            </a: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TPP on RCEP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much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than RCEP’s effect on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TPP</a:t>
            </a:r>
            <a:r>
              <a:rPr lang="en-US" altLang="ko-KR" sz="1600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TPP in its final stages vs. RCEP in its earlier stage</a:t>
            </a: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Both support the emerging international production network (IPN)</a:t>
            </a:r>
          </a:p>
          <a:p>
            <a:pPr marL="742950" lvl="1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among members of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supply chain</a:t>
            </a:r>
          </a:p>
          <a:p>
            <a:pPr marL="742950" lvl="1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“noodle bowl” effect of sub-regional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FTAs</a:t>
            </a:r>
          </a:p>
          <a:p>
            <a:pPr marL="742950" lvl="1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creating a wider regional economic integration (FTAAP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43" name="Picture 16" descr="body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46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I-a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Competition </a:t>
              </a:r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between RCEP and TPP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34" name="Picture 16" descr="body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37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I-b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Prospects </a:t>
              </a:r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for </a:t>
              </a:r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FTAAP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/>
              <a:t>I</a:t>
            </a:r>
            <a:r>
              <a:rPr lang="en-US" altLang="ko-KR" sz="2000" dirty="0"/>
              <a:t>. </a:t>
            </a:r>
            <a:r>
              <a:rPr lang="en-US" altLang="ko-KR" sz="2400" dirty="0" smtClean="0"/>
              <a:t>Prospects for Regional Economic Order in East Asia</a:t>
            </a:r>
            <a:endParaRPr lang="ko-KR" altLang="en-US" sz="2400" dirty="0" smtClean="0"/>
          </a:p>
        </p:txBody>
      </p:sp>
      <p:sp>
        <p:nvSpPr>
          <p:cNvPr id="12" name="내용 개체 틀 2"/>
          <p:cNvSpPr>
            <a:spLocks/>
          </p:cNvSpPr>
          <p:nvPr/>
        </p:nvSpPr>
        <p:spPr bwMode="gray">
          <a:xfrm>
            <a:off x="251520" y="1412776"/>
            <a:ext cx="8643998" cy="44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  merger  between  RCEP  and  TPP </a:t>
            </a:r>
            <a:r>
              <a:rPr lang="en-US" altLang="ko-KR" b="0" spc="-10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is unlikely  to happen </a:t>
            </a: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  the  short  or  mid-term</a:t>
            </a:r>
            <a:endParaRPr lang="ko-KR" altLang="en-US" b="0" spc="-100" dirty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Big gap in quality between the two</a:t>
            </a: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Early signs of ambition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for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convergence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are not </a:t>
            </a: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promising</a:t>
            </a: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Stronger desires to protect special and sensitive products for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RCEP</a:t>
            </a:r>
            <a:endParaRPr lang="en-US" altLang="ko-KR" sz="400" b="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spc="-10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The  </a:t>
            </a: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development  of  the  FTAAP  </a:t>
            </a:r>
            <a:r>
              <a:rPr lang="en-US" altLang="ko-KR" b="0" spc="-10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is expected  </a:t>
            </a: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to  take  many  years</a:t>
            </a: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Ø"/>
            </a:pP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Need studies, evaluations and negotiations among members</a:t>
            </a: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Ø"/>
            </a:pP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Absence of political will and anti-free trade 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politics</a:t>
            </a:r>
            <a:endParaRPr lang="en-US" altLang="ko-KR" sz="400" b="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spc="-10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At  </a:t>
            </a: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the  2014  APEC  Summit, APEC  leaders  agreed  to  launch  "a  collective  strategic study" on  the  FTAAP </a:t>
            </a: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Ø"/>
            </a:pP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Regarded as an attempt to distract from TPP being pushed by the U.S</a:t>
            </a:r>
            <a:r>
              <a:rPr lang="en-US" altLang="ko-KR" sz="1600" b="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.</a:t>
            </a:r>
            <a:endParaRPr lang="en-US" altLang="ko-KR" sz="1600" b="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5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13" name="Picture 16" descr="body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4" name="Picture 18" descr="4-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9" descr="cover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II-a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Roles of individual members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29" name="내용 개체 틀 2"/>
          <p:cNvSpPr>
            <a:spLocks/>
          </p:cNvSpPr>
          <p:nvPr/>
        </p:nvSpPr>
        <p:spPr bwMode="gray">
          <a:xfrm>
            <a:off x="251520" y="1412776"/>
            <a:ext cx="8643998" cy="463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ASEAN:  facilitate  economic  integration  through  AEC  and  ASEAN+1 FTAs</a:t>
            </a:r>
            <a:endParaRPr lang="ko-KR" altLang="en-US" b="0" spc="-100" dirty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1600" b="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ASEAN’s economic role is reinforced by political considerations;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strategic location astride East Asia’s critical trade routes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neutral position in the traditional tensions of Northeast Asian countries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intermediary role between China/US and China/India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n-US" altLang="ko-KR" sz="4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spc="-1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ko-KR" b="0" spc="-1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China</a:t>
            </a: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, Japan and Korea: pursue a high level of liberalization for CJK FTA</a:t>
            </a:r>
          </a:p>
          <a:p>
            <a:pPr marL="723600" lvl="1" indent="-2664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High standards as a platform for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RCEP</a:t>
            </a:r>
          </a:p>
          <a:p>
            <a:pPr marL="723600" lvl="1" indent="-2664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China needs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to pursue comprehensive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economic reforms</a:t>
            </a:r>
            <a:endParaRPr lang="en-US" altLang="ko-KR" sz="1600" b="0" dirty="0">
              <a:solidFill>
                <a:srgbClr val="01060B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723600" lvl="1" indent="-2664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ko-KR" altLang="ko-KR" sz="400" b="0" dirty="0">
              <a:solidFill>
                <a:srgbClr val="01060B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85750" indent="-285750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US</a:t>
            </a:r>
            <a:r>
              <a:rPr lang="en-US" altLang="ko-KR" b="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: successfully conclude the TPP negotiation and proceed the legislative process (Trade Promotion Authority; TPA</a:t>
            </a:r>
            <a:r>
              <a:rPr lang="en-US" altLang="ko-KR" b="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)</a:t>
            </a:r>
            <a:endParaRPr lang="en-US" altLang="ko-KR" b="0" dirty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30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Peaceful and Prosperous Regional Economic Order</a:t>
            </a:r>
            <a:endParaRPr lang="ko-KR" alt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6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13" name="Picture 16" descr="body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4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II-a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Roles of individual members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28" name="내용 개체 틀 2"/>
          <p:cNvSpPr>
            <a:spLocks/>
          </p:cNvSpPr>
          <p:nvPr/>
        </p:nvSpPr>
        <p:spPr bwMode="gray">
          <a:xfrm>
            <a:off x="251520" y="1412776"/>
            <a:ext cx="8643998" cy="299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ko-KR" b="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All members: stimulate production network in the region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Deeper trade agreements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Simplified approach to ROO </a:t>
            </a:r>
          </a:p>
          <a:p>
            <a:pPr marL="1371600" lvl="2" indent="-457200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harmonized ROOs</a:t>
            </a:r>
          </a:p>
          <a:p>
            <a:pPr marL="1371600" lvl="2" indent="-457200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co-equality of rules</a:t>
            </a:r>
          </a:p>
          <a:p>
            <a:pPr marL="1371600" lvl="2" indent="-457200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accumulation of value contents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Ensure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that the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agreements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are never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out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of date (a living agreement)</a:t>
            </a:r>
          </a:p>
          <a:p>
            <a:pPr marL="1371600" lvl="2" indent="-457200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ko-KR" altLang="ko-KR" sz="16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29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Peaceful and Prosperous Regional Economic Order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319696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7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23" name="Picture 16" descr="body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6" name="Picture 18" descr="4-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cover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III-a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The </a:t>
              </a:r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Asian Infrastructure Investment Bank (AIIB)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12" name="내용 개체 틀 2"/>
          <p:cNvSpPr>
            <a:spLocks/>
          </p:cNvSpPr>
          <p:nvPr/>
        </p:nvSpPr>
        <p:spPr bwMode="gray">
          <a:xfrm>
            <a:off x="251520" y="1412776"/>
            <a:ext cx="8643998" cy="453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Could be a rival or/and a complement to ADB and the Washington institutions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  countermeasure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to the western-dominated development banks(World Bank, IMF, ADB)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 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complementary source for infrastructural funds in Asia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Expected to contribute to the regional economic integration in the Asia-Pacific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ko-KR" sz="200" b="0" dirty="0">
              <a:solidFill>
                <a:srgbClr val="01060B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b="0" spc="-10" dirty="0" smtClean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65113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ko-KR" b="0" spc="-10" dirty="0" smtClean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Need </a:t>
            </a: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to adopt international best practices</a:t>
            </a:r>
            <a:endParaRPr lang="ko-KR" altLang="en-US" b="0" spc="-10" dirty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Clarify in details how the AIIB would;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implement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practices of governance, environmental and social safeguards, procurement, etc.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work with or add values to multilateral development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institutions (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ADB and WB)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Address concerns for China’s infrastructure lending history and practice in Africa</a:t>
            </a:r>
          </a:p>
          <a:p>
            <a:pPr marL="1371600" lvl="2" indent="-457200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ko-KR" altLang="ko-KR" sz="16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13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Other Forms of Regional Economic Competition</a:t>
            </a:r>
            <a:endParaRPr lang="ko-KR" alt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8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23" name="Picture 16" descr="body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6" name="Picture 18" descr="4-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cover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III-a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The </a:t>
              </a:r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Asian Infrastructure Investment Bank (AIIB)</a:t>
              </a:r>
              <a:endParaRPr lang="ko-KR" altLang="en-US" sz="2000" dirty="0" smtClean="0">
                <a:solidFill>
                  <a:srgbClr val="000066"/>
                </a:solidFill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12" name="내용 개체 틀 2"/>
          <p:cNvSpPr>
            <a:spLocks/>
          </p:cNvSpPr>
          <p:nvPr/>
        </p:nvSpPr>
        <p:spPr bwMode="gray">
          <a:xfrm>
            <a:off x="251520" y="1412776"/>
            <a:ext cx="8643998" cy="29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0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Korea may join China's move only if certain issues are clarified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Korea is still in a dilemma on what sort of strategic choices to make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Need discussions with China on the governance structure</a:t>
            </a:r>
          </a:p>
          <a:p>
            <a:pPr marL="722313" lvl="1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Ø"/>
            </a:pPr>
            <a:endParaRPr lang="en-US" altLang="ko-KR" sz="4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265113" lvl="0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China’s growing economic stature should be reflected in the governance structure of global institutions</a:t>
            </a:r>
          </a:p>
          <a:p>
            <a:pPr marL="723600" lvl="1" indent="-266400" latinLnBrk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Reforms of global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institutions are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needed</a:t>
            </a:r>
          </a:p>
          <a:p>
            <a:pPr marL="1371600" lvl="2" indent="-457200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ko-KR" altLang="ko-KR" sz="1600" b="0" spc="-100" dirty="0">
              <a:solidFill>
                <a:srgbClr val="292929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13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Other Forms of Regional Economic Competition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324331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gray">
          <a:xfrm>
            <a:off x="8624888" y="635795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ko-KR" altLang="en-US" sz="1200" dirty="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t>    </a:t>
            </a:r>
            <a:fld id="{1BEE743F-937D-4860-ADBB-25FF0A611191}" type="slidenum">
              <a:rPr lang="ko-KR" altLang="en-US" sz="1200">
                <a:solidFill>
                  <a:srgbClr val="4D4D4D"/>
                </a:solidFill>
                <a:latin typeface="Verdana" pitchFamily="34" charset="0"/>
                <a:ea typeface="굴림" pitchFamily="50" charset="-127"/>
              </a:rPr>
              <a:pPr algn="ctr" eaLnBrk="1" hangingPunct="1"/>
              <a:t>9</a:t>
            </a:fld>
            <a:endParaRPr lang="en-US" altLang="ko-KR" sz="1200" dirty="0">
              <a:solidFill>
                <a:srgbClr val="4D4D4D"/>
              </a:solidFill>
              <a:latin typeface="Verdana" pitchFamily="34" charset="0"/>
              <a:ea typeface="굴림" pitchFamily="50" charset="-127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71437" y="766749"/>
            <a:ext cx="8858255" cy="590551"/>
            <a:chOff x="-44" y="570"/>
            <a:chExt cx="5580" cy="372"/>
          </a:xfrm>
        </p:grpSpPr>
        <p:pic>
          <p:nvPicPr>
            <p:cNvPr id="23" name="Picture 16" descr="body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609"/>
              <a:ext cx="41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-44" y="570"/>
              <a:ext cx="585" cy="361"/>
              <a:chOff x="-26" y="630"/>
              <a:chExt cx="585" cy="361"/>
            </a:xfrm>
          </p:grpSpPr>
          <p:pic>
            <p:nvPicPr>
              <p:cNvPr id="26" name="Picture 18" descr="4-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-26" y="671"/>
                <a:ext cx="58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cov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0" y="676"/>
                <a:ext cx="150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4" y="630"/>
                <a:ext cx="3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tIns="118800" bIns="118800"/>
              <a:lstStyle/>
              <a:p>
                <a:pPr algn="ctr" eaLnBrk="1" latinLnBrk="1" hangingPunct="1">
                  <a:spcBef>
                    <a:spcPct val="50000"/>
                  </a:spcBef>
                  <a:defRPr/>
                </a:pPr>
                <a:r>
                  <a:rPr kumimoji="1" lang="en-US" altLang="ko-KR" sz="2200" b="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III-b</a:t>
                </a:r>
                <a:endParaRPr kumimoji="1" lang="en-US" altLang="ko-KR" sz="2200" b="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76" y="619"/>
              <a:ext cx="50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2000" dirty="0">
                  <a:solidFill>
                    <a:srgbClr val="000066"/>
                  </a:solidFill>
                  <a:latin typeface="Tahoma" pitchFamily="34" charset="0"/>
                  <a:ea typeface="굴림" pitchFamily="50" charset="-127"/>
                </a:rPr>
                <a:t>Internationalization of the RMB</a:t>
              </a:r>
            </a:p>
          </p:txBody>
        </p:sp>
      </p:grpSp>
      <p:sp>
        <p:nvSpPr>
          <p:cNvPr id="13" name="내용 개체 틀 2"/>
          <p:cNvSpPr>
            <a:spLocks/>
          </p:cNvSpPr>
          <p:nvPr/>
        </p:nvSpPr>
        <p:spPr bwMode="gray">
          <a:xfrm>
            <a:off x="251520" y="1430706"/>
            <a:ext cx="8643998" cy="536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1" indent="-265113" eaLnBrk="1" latinLnBrk="1" hangingPunct="1"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By the end of 2014, RMB ranked 5th as the most traded currency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According to SWIFT's report, at 2.2% of SWIFT payment behind JPY (2.7%), GBP (7.9%), EUR (28.3%) and USD (44.6%)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The average monthly RMB trade settlement up from CN</a:t>
            </a:r>
            <a:r>
              <a:rPr lang="ko-KR" altLang="en-US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￥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320 billion in 2013 to </a:t>
            </a:r>
            <a:r>
              <a:rPr lang="ko-KR" altLang="en-US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￥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480bn in 2014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The </a:t>
            </a:r>
            <a:r>
              <a:rPr lang="en-US" altLang="ko-KR" sz="1600" b="0" dirty="0" err="1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Renminbi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Qualified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Foreign Institutional Investor (RQFII) quotas extended to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five </a:t>
            </a: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other 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countries</a:t>
            </a:r>
            <a:endParaRPr lang="en-US" altLang="ko-KR" sz="1600" b="0" dirty="0">
              <a:solidFill>
                <a:srgbClr val="01060B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UK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(15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Oct 2013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), Singapore (22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Oct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2013), France (20 June 2014), Korea (18 July 2014), Germany (18 July 2014), and Canada (8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Nov 2014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), each with the quotas of </a:t>
            </a:r>
            <a:r>
              <a:rPr lang="ko-KR" altLang="en-US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￥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80bn </a:t>
            </a:r>
            <a:r>
              <a:rPr lang="en-US" altLang="ko-KR" sz="1600" b="0" spc="-100" dirty="0" smtClean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except for 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Canada and Singapore (</a:t>
            </a:r>
            <a:r>
              <a:rPr lang="ko-KR" altLang="en-US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￥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50bn) </a:t>
            </a:r>
          </a:p>
          <a:p>
            <a:pPr marL="1179513" lvl="2" indent="-265113" eaLnBrk="1" latinLnBrk="1" hangingPunct="1">
              <a:lnSpc>
                <a:spcPts val="2500"/>
              </a:lnSpc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ü"/>
            </a:pP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Previously, only Hong Kong was allowed, with a </a:t>
            </a:r>
            <a:r>
              <a:rPr lang="ko-KR" altLang="en-US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￥</a:t>
            </a:r>
            <a:r>
              <a:rPr lang="en-US" altLang="ko-KR" sz="1600" b="0" spc="-100" dirty="0">
                <a:solidFill>
                  <a:srgbClr val="292929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270bn quota</a:t>
            </a:r>
          </a:p>
          <a:p>
            <a:pPr marL="265113" lvl="1" indent="-265113" eaLnBrk="1" latinLnBrk="1" hangingPunct="1">
              <a:spcBef>
                <a:spcPct val="20000"/>
              </a:spcBef>
              <a:buClr>
                <a:srgbClr val="167BD6"/>
              </a:buClr>
              <a:buFont typeface="Wingdings" pitchFamily="2" charset="2"/>
              <a:buChar char="u"/>
            </a:pPr>
            <a:r>
              <a:rPr lang="en-US" altLang="ko-KR" b="0" spc="-100" dirty="0">
                <a:solidFill>
                  <a:srgbClr val="010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The path of RMB internationalization can be divided into three phases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Trade finance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Investment</a:t>
            </a:r>
          </a:p>
          <a:p>
            <a:pPr marL="723600" lvl="1" indent="-266400" latinLnBrk="1">
              <a:lnSpc>
                <a:spcPct val="150000"/>
              </a:lnSpc>
              <a:buClr>
                <a:srgbClr val="167BD6"/>
              </a:buClr>
              <a:buFont typeface="Wingdings" panose="05000000000000000000" pitchFamily="2" charset="2"/>
              <a:buChar char="Ø"/>
            </a:pPr>
            <a:r>
              <a:rPr lang="en-US" altLang="ko-KR" sz="1600" b="0" dirty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Reserve currency (in the longer term</a:t>
            </a:r>
            <a:r>
              <a:rPr lang="en-US" altLang="ko-KR" sz="1600" b="0" dirty="0" smtClean="0">
                <a:solidFill>
                  <a:srgbClr val="01060B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)</a:t>
            </a:r>
            <a:endParaRPr lang="ko-KR" altLang="en-US" sz="1600" b="0" spc="-10" dirty="0">
              <a:solidFill>
                <a:srgbClr val="010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14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-36513"/>
            <a:ext cx="8229600" cy="850901"/>
          </a:xfrm>
        </p:spPr>
        <p:txBody>
          <a:bodyPr/>
          <a:lstStyle/>
          <a:p>
            <a:pPr>
              <a:defRPr/>
            </a:pPr>
            <a:r>
              <a:rPr lang="en-US" altLang="ko-KR" sz="2600" dirty="0" smtClean="0"/>
              <a:t>III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Other Forms of Regional Economic Competition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111096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059tgp_finance_business_v2_s[1]">
  <a:themeElements>
    <a:clrScheme name="021TGp_bizmedical_light 3">
      <a:dk1>
        <a:srgbClr val="167BD6"/>
      </a:dk1>
      <a:lt1>
        <a:srgbClr val="FFFFFF"/>
      </a:lt1>
      <a:dk2>
        <a:srgbClr val="153693"/>
      </a:dk2>
      <a:lt2>
        <a:srgbClr val="969696"/>
      </a:lt2>
      <a:accent1>
        <a:srgbClr val="96DAF2"/>
      </a:accent1>
      <a:accent2>
        <a:srgbClr val="D98E5B"/>
      </a:accent2>
      <a:accent3>
        <a:srgbClr val="FFFFFF"/>
      </a:accent3>
      <a:accent4>
        <a:srgbClr val="1168B7"/>
      </a:accent4>
      <a:accent5>
        <a:srgbClr val="C9EAF7"/>
      </a:accent5>
      <a:accent6>
        <a:srgbClr val="C48052"/>
      </a:accent6>
      <a:hlink>
        <a:srgbClr val="6847D3"/>
      </a:hlink>
      <a:folHlink>
        <a:srgbClr val="6699FF"/>
      </a:folHlink>
    </a:clrScheme>
    <a:fontScheme name="3_059tgp_finance_business_v2_s[1]">
      <a:majorFont>
        <a:latin typeface=""/>
        <a:ea typeface="굴림"/>
        <a:cs typeface=""/>
      </a:majorFont>
      <a:minorFont>
        <a:latin typeface=""/>
        <a:ea typeface=""/>
        <a:cs typeface="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21TGp_bizmedical_light 1">
        <a:dk1>
          <a:srgbClr val="0F5D67"/>
        </a:dk1>
        <a:lt1>
          <a:srgbClr val="FFFFFF"/>
        </a:lt1>
        <a:dk2>
          <a:srgbClr val="1CAEAB"/>
        </a:dk2>
        <a:lt2>
          <a:srgbClr val="969696"/>
        </a:lt2>
        <a:accent1>
          <a:srgbClr val="C8E0B0"/>
        </a:accent1>
        <a:accent2>
          <a:srgbClr val="99CC00"/>
        </a:accent2>
        <a:accent3>
          <a:srgbClr val="FFFFFF"/>
        </a:accent3>
        <a:accent4>
          <a:srgbClr val="0B4E57"/>
        </a:accent4>
        <a:accent5>
          <a:srgbClr val="E0EDD4"/>
        </a:accent5>
        <a:accent6>
          <a:srgbClr val="8AB900"/>
        </a:accent6>
        <a:hlink>
          <a:srgbClr val="4E84CC"/>
        </a:hlink>
        <a:folHlink>
          <a:srgbClr val="326E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2">
        <a:dk1>
          <a:srgbClr val="000066"/>
        </a:dk1>
        <a:lt1>
          <a:srgbClr val="FFFFFF"/>
        </a:lt1>
        <a:dk2>
          <a:srgbClr val="1A7CDE"/>
        </a:dk2>
        <a:lt2>
          <a:srgbClr val="93AFBF"/>
        </a:lt2>
        <a:accent1>
          <a:srgbClr val="499AA3"/>
        </a:accent1>
        <a:accent2>
          <a:srgbClr val="84C470"/>
        </a:accent2>
        <a:accent3>
          <a:srgbClr val="FFFFFF"/>
        </a:accent3>
        <a:accent4>
          <a:srgbClr val="000056"/>
        </a:accent4>
        <a:accent5>
          <a:srgbClr val="B1CACE"/>
        </a:accent5>
        <a:accent6>
          <a:srgbClr val="77B165"/>
        </a:accent6>
        <a:hlink>
          <a:srgbClr val="3FA3DB"/>
        </a:hlink>
        <a:folHlink>
          <a:srgbClr val="215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3">
        <a:dk1>
          <a:srgbClr val="167BD6"/>
        </a:dk1>
        <a:lt1>
          <a:srgbClr val="FFFFFF"/>
        </a:lt1>
        <a:dk2>
          <a:srgbClr val="153693"/>
        </a:dk2>
        <a:lt2>
          <a:srgbClr val="969696"/>
        </a:lt2>
        <a:accent1>
          <a:srgbClr val="96DAF2"/>
        </a:accent1>
        <a:accent2>
          <a:srgbClr val="D98E5B"/>
        </a:accent2>
        <a:accent3>
          <a:srgbClr val="FFFFFF"/>
        </a:accent3>
        <a:accent4>
          <a:srgbClr val="1168B7"/>
        </a:accent4>
        <a:accent5>
          <a:srgbClr val="C9EAF7"/>
        </a:accent5>
        <a:accent6>
          <a:srgbClr val="C48052"/>
        </a:accent6>
        <a:hlink>
          <a:srgbClr val="6847D3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059tgp_finance_business_v2_s[1]</Template>
  <TotalTime>15907</TotalTime>
  <Words>1199</Words>
  <Application>Microsoft Office PowerPoint</Application>
  <PresentationFormat>화면 슬라이드 쇼(4:3)</PresentationFormat>
  <Paragraphs>166</Paragraphs>
  <Slides>14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3_059tgp_finance_business_v2_s[1]</vt:lpstr>
      <vt:lpstr>슬라이드 1</vt:lpstr>
      <vt:lpstr>슬라이드 2</vt:lpstr>
      <vt:lpstr>I. Prospects for Regional Economic Order in East Asia</vt:lpstr>
      <vt:lpstr>I. Prospects for Regional Economic Order in East Asia</vt:lpstr>
      <vt:lpstr>II. Peaceful and Prosperous Regional Economic Order</vt:lpstr>
      <vt:lpstr>II. Peaceful and Prosperous Regional Economic Order</vt:lpstr>
      <vt:lpstr>III. Other Forms of Regional Economic Competition</vt:lpstr>
      <vt:lpstr>III. Other Forms of Regional Economic Competition</vt:lpstr>
      <vt:lpstr>III. Other Forms of Regional Economic Competition</vt:lpstr>
      <vt:lpstr>III. Other Forms of Regional Economic Competition</vt:lpstr>
      <vt:lpstr>III. Other Forms of Regional Economic Competition</vt:lpstr>
      <vt:lpstr>III. Other Forms of Regional Economic Competition</vt:lpstr>
      <vt:lpstr>III. Other Forms of Regional Economic Competition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Owner</dc:creator>
  <cp:lastModifiedBy>채욱</cp:lastModifiedBy>
  <cp:revision>1529</cp:revision>
  <dcterms:created xsi:type="dcterms:W3CDTF">2008-12-04T05:33:59Z</dcterms:created>
  <dcterms:modified xsi:type="dcterms:W3CDTF">2015-03-14T13:10:50Z</dcterms:modified>
</cp:coreProperties>
</file>