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</p:sldMasterIdLst>
  <p:notesMasterIdLst>
    <p:notesMasterId r:id="rId12"/>
  </p:notesMasterIdLst>
  <p:sldIdLst>
    <p:sldId id="256" r:id="rId6"/>
    <p:sldId id="297" r:id="rId7"/>
    <p:sldId id="291" r:id="rId8"/>
    <p:sldId id="292" r:id="rId9"/>
    <p:sldId id="298" r:id="rId10"/>
    <p:sldId id="293" r:id="rId11"/>
  </p:sldIdLst>
  <p:sldSz cx="9144000" cy="5143500" type="screen16x9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58" autoAdjust="0"/>
    <p:restoredTop sz="93357" autoAdjust="0"/>
  </p:normalViewPr>
  <p:slideViewPr>
    <p:cSldViewPr>
      <p:cViewPr varScale="1">
        <p:scale>
          <a:sx n="92" d="100"/>
          <a:sy n="92" d="100"/>
        </p:scale>
        <p:origin x="504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0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174F7-6BF1-452E-9A95-B20B5DD2DAC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0C8CE-93BF-4AF6-BB7A-FD5681CFDF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73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C8CE-93BF-4AF6-BB7A-FD5681CFDF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9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0000" y="1548000"/>
            <a:ext cx="8424000" cy="3236132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20000" y="2967794"/>
            <a:ext cx="7704000" cy="1440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5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720000" y="1850552"/>
            <a:ext cx="7704000" cy="1116000"/>
          </a:xfrm>
        </p:spPr>
        <p:txBody>
          <a:bodyPr/>
          <a:lstStyle>
            <a:lvl1pPr>
              <a:defRPr sz="365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2897260-5FB3-43A4-A6E8-F97AABF079AB}" type="datetime1">
              <a:rPr lang="fr-FR" smtClean="0">
                <a:solidFill>
                  <a:prstClr val="black">
                    <a:alpha val="0"/>
                  </a:prstClr>
                </a:solidFill>
              </a:rPr>
              <a:t>16/11/2021</a:t>
            </a:fld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alpha val="0"/>
                  </a:prstClr>
                </a:solidFill>
              </a:rPr>
              <a:t>IFRI Conference</a:t>
            </a:r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>
                    <a:alpha val="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pic>
        <p:nvPicPr>
          <p:cNvPr id="10" name="Image 9" descr="logo_cover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0" y="180000"/>
            <a:ext cx="2159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2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662000" y="360000"/>
            <a:ext cx="4122000" cy="2030400"/>
          </a:xfrm>
          <a:noFill/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10" name="Espace réservé pour une image  9"/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4662000" y="2570400"/>
            <a:ext cx="4122000" cy="20340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8776" y="968400"/>
            <a:ext cx="4213225" cy="3643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7197F6C-F0D9-4590-A60E-0E54178F3097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3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His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6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3</a:t>
            </a:r>
            <a:endParaRPr lang="en-US" noProof="0" dirty="0"/>
          </a:p>
        </p:txBody>
      </p:sp>
      <p:sp>
        <p:nvSpPr>
          <p:cNvPr id="10" name="Espace réservé du graphique 14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896000" y="482400"/>
            <a:ext cx="3600000" cy="40320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Histogram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17DA587E-11F0-4AD0-853A-3DD64C387B0D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1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His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4" y="968400"/>
            <a:ext cx="4212000" cy="36432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5" name="Espace réservé du graphique 14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896000" y="482400"/>
            <a:ext cx="3600000" cy="40320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Histogram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5EF358E-E0D0-44A2-92B7-A198EC0EF8D4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63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6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3</a:t>
            </a:r>
            <a:endParaRPr lang="en-US" noProof="0" dirty="0"/>
          </a:p>
        </p:txBody>
      </p:sp>
      <p:sp>
        <p:nvSpPr>
          <p:cNvPr id="11" name="Espace réservé du graphique 6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662000" y="360000"/>
            <a:ext cx="4122000" cy="42444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Graph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649E48A-DB84-4C3E-A674-E3A244135873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ZoneTexte 13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85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4" y="968400"/>
            <a:ext cx="4212000" cy="36432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1" name="Espace réservé du graphique 6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662000" y="360000"/>
            <a:ext cx="4122000" cy="42444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Graph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9C1398B-6ED1-4FA1-ACD3-8C21DF08B555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ZoneTexte 13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0000" y="1548000"/>
            <a:ext cx="8424000" cy="3236132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20000" y="2967794"/>
            <a:ext cx="7704000" cy="1440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500" b="0" i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720000" y="1850552"/>
            <a:ext cx="7704000" cy="1116000"/>
          </a:xfrm>
        </p:spPr>
        <p:txBody>
          <a:bodyPr/>
          <a:lstStyle>
            <a:lvl1pPr>
              <a:defRPr sz="365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6B7E0F8E-3E20-4EA6-A77D-49F20FBA0D39}" type="datetime1">
              <a:rPr lang="fr-FR" smtClean="0">
                <a:solidFill>
                  <a:prstClr val="black">
                    <a:alpha val="0"/>
                  </a:prstClr>
                </a:solidFill>
              </a:rPr>
              <a:t>16/11/2021</a:t>
            </a:fld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alpha val="0"/>
                  </a:prstClr>
                </a:solidFill>
              </a:rPr>
              <a:t>IFRI Conference</a:t>
            </a:r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>
                    <a:alpha val="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pic>
        <p:nvPicPr>
          <p:cNvPr id="10" name="Image 9" descr="logo_cover.pd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1" y="180000"/>
            <a:ext cx="2159000" cy="1079500"/>
          </a:xfrm>
          <a:prstGeom prst="rect">
            <a:avLst/>
          </a:prstGeom>
        </p:spPr>
      </p:pic>
      <p:sp>
        <p:nvSpPr>
          <p:cNvPr id="11" name="Rectangle à coins arrondis 10"/>
          <p:cNvSpPr/>
          <p:nvPr userDrawn="1"/>
        </p:nvSpPr>
        <p:spPr>
          <a:xfrm>
            <a:off x="6515748" y="413716"/>
            <a:ext cx="2268252" cy="612068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rgbClr val="0069C8"/>
                </a:solidFill>
              </a:rPr>
              <a:t>ARIANEGROUP</a:t>
            </a:r>
          </a:p>
          <a:p>
            <a:pPr algn="ctr"/>
            <a:r>
              <a:rPr lang="fr-FR" sz="1000" b="1" dirty="0">
                <a:solidFill>
                  <a:srgbClr val="0069C8"/>
                </a:solidFill>
              </a:rPr>
              <a:t>RESTRICTED</a:t>
            </a:r>
            <a:endParaRPr lang="fr-FR" sz="900" b="1" dirty="0">
              <a:solidFill>
                <a:srgbClr val="0069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48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ChangeAspect="1"/>
          </p:cNvSpPr>
          <p:nvPr userDrawn="1"/>
        </p:nvSpPr>
        <p:spPr bwMode="gray">
          <a:xfrm>
            <a:off x="360000" y="1548000"/>
            <a:ext cx="8424000" cy="3236400"/>
          </a:xfrm>
          <a:custGeom>
            <a:avLst/>
            <a:gdLst>
              <a:gd name="T0" fmla="*/ 0 w 8844"/>
              <a:gd name="T1" fmla="*/ 3397 h 3397"/>
              <a:gd name="T2" fmla="*/ 0 w 8844"/>
              <a:gd name="T3" fmla="*/ 3397 h 3397"/>
              <a:gd name="T4" fmla="*/ 0 w 8844"/>
              <a:gd name="T5" fmla="*/ 0 h 3397"/>
              <a:gd name="T6" fmla="*/ 8844 w 8844"/>
              <a:gd name="T7" fmla="*/ 0 h 3397"/>
              <a:gd name="T8" fmla="*/ 8844 w 8844"/>
              <a:gd name="T9" fmla="*/ 2830 h 3397"/>
              <a:gd name="T10" fmla="*/ 8277 w 8844"/>
              <a:gd name="T11" fmla="*/ 3397 h 3397"/>
              <a:gd name="T12" fmla="*/ 0 w 8844"/>
              <a:gd name="T13" fmla="*/ 3397 h 3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44" h="3397">
                <a:moveTo>
                  <a:pt x="0" y="3397"/>
                </a:moveTo>
                <a:lnTo>
                  <a:pt x="0" y="3397"/>
                </a:lnTo>
                <a:lnTo>
                  <a:pt x="0" y="0"/>
                </a:lnTo>
                <a:lnTo>
                  <a:pt x="8844" y="0"/>
                </a:lnTo>
                <a:lnTo>
                  <a:pt x="8844" y="2830"/>
                </a:lnTo>
                <a:cubicBezTo>
                  <a:pt x="8844" y="3397"/>
                  <a:pt x="8277" y="3397"/>
                  <a:pt x="8277" y="3397"/>
                </a:cubicBezTo>
                <a:lnTo>
                  <a:pt x="0" y="3397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20000" y="2967794"/>
            <a:ext cx="7704000" cy="1440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500" b="0" i="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720000" y="1850552"/>
            <a:ext cx="7704000" cy="1116000"/>
          </a:xfrm>
        </p:spPr>
        <p:txBody>
          <a:bodyPr/>
          <a:lstStyle>
            <a:lvl1pPr>
              <a:defRPr sz="3650" baseline="0"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EC749ABB-4454-4C71-92AF-C0A27D9F927E}" type="datetime1">
              <a:rPr lang="fr-FR" smtClean="0">
                <a:solidFill>
                  <a:prstClr val="black">
                    <a:alpha val="0"/>
                  </a:prstClr>
                </a:solidFill>
              </a:rPr>
              <a:t>16/11/2021</a:t>
            </a:fld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alpha val="0"/>
                  </a:prstClr>
                </a:solidFill>
              </a:rPr>
              <a:t>IFRI Conference</a:t>
            </a:r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>
                    <a:alpha val="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pic>
        <p:nvPicPr>
          <p:cNvPr id="10" name="Image 9" descr="logo_cover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1" y="180000"/>
            <a:ext cx="2159000" cy="1079500"/>
          </a:xfrm>
          <a:prstGeom prst="rect">
            <a:avLst/>
          </a:prstGeom>
        </p:spPr>
      </p:pic>
      <p:sp>
        <p:nvSpPr>
          <p:cNvPr id="13" name="Espace réservé de la date 3"/>
          <p:cNvSpPr txBox="1">
            <a:spLocks/>
          </p:cNvSpPr>
          <p:nvPr userDrawn="1"/>
        </p:nvSpPr>
        <p:spPr bwMode="gray">
          <a:xfrm>
            <a:off x="7524328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>
                <a:solidFill>
                  <a:prstClr val="black"/>
                </a:solidFill>
              </a:rPr>
              <a:t>05/12/2020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4" name="Espace réservé du pied de page 4"/>
          <p:cNvSpPr txBox="1">
            <a:spLocks/>
          </p:cNvSpPr>
          <p:nvPr userDrawn="1"/>
        </p:nvSpPr>
        <p:spPr bwMode="gray">
          <a:xfrm>
            <a:off x="536444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>
                <a:solidFill>
                  <a:prstClr val="black"/>
                </a:solidFill>
              </a:rPr>
              <a:t>MFT#1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5" name="Espace réservé du numéro de diapositive 5"/>
          <p:cNvSpPr txBox="1">
            <a:spLocks/>
          </p:cNvSpPr>
          <p:nvPr userDrawn="1"/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z="800" smtClean="0">
                <a:solidFill>
                  <a:prstClr val="black"/>
                </a:solidFill>
              </a:rPr>
              <a:pPr/>
              <a:t>‹N°›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9" name="ZoneTexte 18"/>
          <p:cNvSpPr txBox="1"/>
          <p:nvPr userDrawn="1"/>
        </p:nvSpPr>
        <p:spPr bwMode="gray">
          <a:xfrm>
            <a:off x="2131200" y="4670277"/>
            <a:ext cx="2304256" cy="46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" cap="all" dirty="0">
                <a:solidFill>
                  <a:prstClr val="black"/>
                </a:solidFill>
              </a:rPr>
              <a:t>THIS DOCUMENT AND ITS CONTENTS ARE PROPERTY OF ARIANEGROUP.</a:t>
            </a:r>
          </a:p>
          <a:p>
            <a:r>
              <a:rPr lang="en-US" sz="400" cap="all" dirty="0">
                <a:solidFill>
                  <a:prstClr val="black"/>
                </a:solidFill>
              </a:rPr>
              <a:t>IT SHALL NOT BE COMMUNICATED TO ANY THIRD PARTY WITHOUT THE OWNER’S</a:t>
            </a:r>
          </a:p>
          <a:p>
            <a:r>
              <a:rPr lang="en-US" sz="400" cap="all" dirty="0">
                <a:solidFill>
                  <a:prstClr val="black"/>
                </a:solidFill>
              </a:rPr>
              <a:t>WRITTEN CONSENT | ARIANEGROUP SAS – ALL RIGHTS RESERVED.</a:t>
            </a:r>
          </a:p>
        </p:txBody>
      </p:sp>
      <p:sp>
        <p:nvSpPr>
          <p:cNvPr id="16" name="Rectangle à coins arrondis 15"/>
          <p:cNvSpPr/>
          <p:nvPr userDrawn="1"/>
        </p:nvSpPr>
        <p:spPr>
          <a:xfrm>
            <a:off x="6515748" y="413716"/>
            <a:ext cx="2268252" cy="612068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rgbClr val="0069C8"/>
                </a:solidFill>
              </a:rPr>
              <a:t>ARIANEGROUP</a:t>
            </a:r>
          </a:p>
          <a:p>
            <a:pPr algn="ctr"/>
            <a:r>
              <a:rPr lang="fr-FR" sz="1000" b="1" dirty="0">
                <a:solidFill>
                  <a:srgbClr val="0069C8"/>
                </a:solidFill>
              </a:rPr>
              <a:t>RESTRICTED</a:t>
            </a:r>
            <a:endParaRPr lang="fr-FR" sz="900" b="1" dirty="0">
              <a:solidFill>
                <a:srgbClr val="0069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59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360000" cy="36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60228" y="1570037"/>
            <a:ext cx="2879725" cy="2880000"/>
          </a:xfrm>
        </p:spPr>
        <p:txBody>
          <a:bodyPr/>
          <a:lstStyle>
            <a:lvl1pPr>
              <a:spcBef>
                <a:spcPts val="1500"/>
              </a:spcBef>
              <a:spcAft>
                <a:spcPts val="200"/>
              </a:spcAft>
              <a:tabLst>
                <a:tab pos="269868" algn="l"/>
                <a:tab pos="2789168" algn="r"/>
              </a:tabLst>
              <a:defRPr sz="1500" cap="all" baseline="0">
                <a:solidFill>
                  <a:schemeClr val="tx1"/>
                </a:solidFill>
              </a:defRPr>
            </a:lvl1pPr>
            <a:lvl2pPr>
              <a:tabLst>
                <a:tab pos="2789930" algn="r"/>
              </a:tabLst>
              <a:defRPr sz="1000" b="0" cap="all" baseline="0"/>
            </a:lvl2pPr>
          </a:lstStyle>
          <a:p>
            <a:pPr lvl="0"/>
            <a:r>
              <a:rPr lang="en-US" noProof="0" dirty="0" smtClean="0"/>
              <a:t>Title</a:t>
            </a:r>
          </a:p>
          <a:p>
            <a:pPr lvl="1"/>
            <a:r>
              <a:rPr lang="en-US" noProof="0" dirty="0" smtClean="0"/>
              <a:t>Text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12001" y="1569600"/>
            <a:ext cx="2879725" cy="2880000"/>
          </a:xfrm>
        </p:spPr>
        <p:txBody>
          <a:bodyPr/>
          <a:lstStyle>
            <a:lvl1pPr>
              <a:spcBef>
                <a:spcPts val="1500"/>
              </a:spcBef>
              <a:spcAft>
                <a:spcPts val="200"/>
              </a:spcAft>
              <a:tabLst>
                <a:tab pos="269993" algn="l"/>
                <a:tab pos="2789930" algn="r"/>
              </a:tabLst>
              <a:defRPr sz="1500" cap="all" baseline="0">
                <a:solidFill>
                  <a:schemeClr val="tx1"/>
                </a:solidFill>
              </a:defRPr>
            </a:lvl1pPr>
            <a:lvl2pPr>
              <a:tabLst>
                <a:tab pos="2789930" algn="r"/>
              </a:tabLst>
              <a:defRPr sz="1000" b="0" cap="all" baseline="0"/>
            </a:lvl2pPr>
          </a:lstStyle>
          <a:p>
            <a:pPr lvl="0"/>
            <a:r>
              <a:rPr lang="en-US" noProof="0" dirty="0" smtClean="0"/>
              <a:t>Title</a:t>
            </a:r>
          </a:p>
          <a:p>
            <a:pPr lvl="1"/>
            <a:r>
              <a:rPr lang="en-US" noProof="0" dirty="0" smtClean="0"/>
              <a:t>Text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25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360001" y="1359946"/>
            <a:ext cx="4211999" cy="792000"/>
          </a:xfrm>
        </p:spPr>
        <p:txBody>
          <a:bodyPr anchor="b" anchorCtr="0"/>
          <a:lstStyle>
            <a:lvl1pPr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 dirty="0" smtClean="0"/>
              <a:t>00</a:t>
            </a:r>
            <a:endParaRPr lang="en-US" noProof="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4" y="2169768"/>
            <a:ext cx="8424000" cy="1547813"/>
          </a:xfrm>
        </p:spPr>
        <p:txBody>
          <a:bodyPr/>
          <a:lstStyle>
            <a:lvl1pPr>
              <a:lnSpc>
                <a:spcPct val="92000"/>
              </a:lnSpc>
              <a:spcAft>
                <a:spcPts val="0"/>
              </a:spcAft>
              <a:defRPr sz="365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Title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34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1 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8424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60000" y="691200"/>
            <a:ext cx="8424000" cy="3918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6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ChangeAspect="1"/>
          </p:cNvSpPr>
          <p:nvPr userDrawn="1"/>
        </p:nvSpPr>
        <p:spPr bwMode="gray">
          <a:xfrm>
            <a:off x="360000" y="1548000"/>
            <a:ext cx="8424000" cy="3236400"/>
          </a:xfrm>
          <a:custGeom>
            <a:avLst/>
            <a:gdLst>
              <a:gd name="T0" fmla="*/ 0 w 8844"/>
              <a:gd name="T1" fmla="*/ 3397 h 3397"/>
              <a:gd name="T2" fmla="*/ 0 w 8844"/>
              <a:gd name="T3" fmla="*/ 3397 h 3397"/>
              <a:gd name="T4" fmla="*/ 0 w 8844"/>
              <a:gd name="T5" fmla="*/ 0 h 3397"/>
              <a:gd name="T6" fmla="*/ 8844 w 8844"/>
              <a:gd name="T7" fmla="*/ 0 h 3397"/>
              <a:gd name="T8" fmla="*/ 8844 w 8844"/>
              <a:gd name="T9" fmla="*/ 2830 h 3397"/>
              <a:gd name="T10" fmla="*/ 8277 w 8844"/>
              <a:gd name="T11" fmla="*/ 3397 h 3397"/>
              <a:gd name="T12" fmla="*/ 0 w 8844"/>
              <a:gd name="T13" fmla="*/ 3397 h 3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44" h="3397">
                <a:moveTo>
                  <a:pt x="0" y="3397"/>
                </a:moveTo>
                <a:lnTo>
                  <a:pt x="0" y="3397"/>
                </a:lnTo>
                <a:lnTo>
                  <a:pt x="0" y="0"/>
                </a:lnTo>
                <a:lnTo>
                  <a:pt x="8844" y="0"/>
                </a:lnTo>
                <a:lnTo>
                  <a:pt x="8844" y="2830"/>
                </a:lnTo>
                <a:cubicBezTo>
                  <a:pt x="8844" y="3397"/>
                  <a:pt x="8277" y="3397"/>
                  <a:pt x="8277" y="3397"/>
                </a:cubicBezTo>
                <a:lnTo>
                  <a:pt x="0" y="3397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20000" y="2967794"/>
            <a:ext cx="7704000" cy="1440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5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720000" y="1850552"/>
            <a:ext cx="7704000" cy="1116000"/>
          </a:xfrm>
        </p:spPr>
        <p:txBody>
          <a:bodyPr/>
          <a:lstStyle>
            <a:lvl1pPr>
              <a:defRPr sz="3650" baseline="0"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36604608-E5CF-481D-8987-695E6B541F08}" type="datetime1">
              <a:rPr lang="fr-FR" smtClean="0">
                <a:solidFill>
                  <a:prstClr val="black">
                    <a:alpha val="0"/>
                  </a:prstClr>
                </a:solidFill>
              </a:rPr>
              <a:t>16/11/2021</a:t>
            </a:fld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alpha val="0"/>
                  </a:prstClr>
                </a:solidFill>
              </a:rPr>
              <a:t>IFRI Conference</a:t>
            </a:r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>
                    <a:alpha val="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pic>
        <p:nvPicPr>
          <p:cNvPr id="10" name="Image 9" descr="logo_cover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0" y="180000"/>
            <a:ext cx="2159000" cy="1079500"/>
          </a:xfrm>
          <a:prstGeom prst="rect">
            <a:avLst/>
          </a:prstGeom>
        </p:spPr>
      </p:pic>
      <p:sp>
        <p:nvSpPr>
          <p:cNvPr id="13" name="Espace réservé de la date 3"/>
          <p:cNvSpPr txBox="1">
            <a:spLocks/>
          </p:cNvSpPr>
          <p:nvPr userDrawn="1"/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XX/XX/XXXX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Espace réservé du pied de page 4"/>
          <p:cNvSpPr txBox="1">
            <a:spLocks/>
          </p:cNvSpPr>
          <p:nvPr userDrawn="1"/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prstClr val="black"/>
                </a:solidFill>
              </a:rPr>
              <a:t>GEOTracker</a:t>
            </a:r>
            <a:r>
              <a:rPr lang="en-US" dirty="0" smtClean="0">
                <a:solidFill>
                  <a:prstClr val="black"/>
                </a:solidFill>
              </a:rPr>
              <a:t> – CDE/COSMOS presentation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Espace réservé du numéro de diapositive 5"/>
          <p:cNvSpPr txBox="1">
            <a:spLocks/>
          </p:cNvSpPr>
          <p:nvPr userDrawn="1"/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ZoneTexte 16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9" name="ZoneTexte 18"/>
          <p:cNvSpPr txBox="1"/>
          <p:nvPr userDrawn="1"/>
        </p:nvSpPr>
        <p:spPr bwMode="gray">
          <a:xfrm>
            <a:off x="2131200" y="4670277"/>
            <a:ext cx="2304256" cy="46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" cap="all" dirty="0" smtClean="0">
                <a:solidFill>
                  <a:prstClr val="black"/>
                </a:solidFill>
              </a:rPr>
              <a:t>THIS DOCUMENT AND ITS CONTENTS ARE PROPERTY OF ARIANEGROUP.</a:t>
            </a:r>
          </a:p>
          <a:p>
            <a:r>
              <a:rPr lang="en-US" sz="400" cap="all" dirty="0" smtClean="0">
                <a:solidFill>
                  <a:prstClr val="black"/>
                </a:solidFill>
              </a:rPr>
              <a:t>IT SHALL NOT BE COMMUNICATED TO ANY THIRD PARTY WITHOUT THE OWNER’S</a:t>
            </a:r>
          </a:p>
          <a:p>
            <a:r>
              <a:rPr lang="en-US" sz="400" cap="all" dirty="0" smtClean="0">
                <a:solidFill>
                  <a:prstClr val="black"/>
                </a:solidFill>
              </a:rPr>
              <a:t>WRITTEN CONSENT | ARIANEGROUP SAS – ALL RIGHTS RESERVED.</a:t>
            </a:r>
          </a:p>
        </p:txBody>
      </p:sp>
      <p:sp>
        <p:nvSpPr>
          <p:cNvPr id="18" name="Rectangle à coins arrondis 17"/>
          <p:cNvSpPr/>
          <p:nvPr userDrawn="1"/>
        </p:nvSpPr>
        <p:spPr>
          <a:xfrm>
            <a:off x="6515748" y="413716"/>
            <a:ext cx="2268252" cy="61206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ARIANEGROUP</a:t>
            </a:r>
          </a:p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CONFIDENTIAL</a:t>
            </a:r>
            <a:endParaRPr lang="fr-FR" sz="9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3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2 lin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38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6" y="691200"/>
            <a:ext cx="4213225" cy="3918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8" name="Espace réservé pour une image  8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4660733" y="360000"/>
            <a:ext cx="4122000" cy="42444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47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His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6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3</a:t>
            </a:r>
            <a:endParaRPr lang="en-US" noProof="0" dirty="0"/>
          </a:p>
        </p:txBody>
      </p:sp>
      <p:sp>
        <p:nvSpPr>
          <p:cNvPr id="10" name="Espace réservé du graphique 14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896000" y="482400"/>
            <a:ext cx="3600000" cy="40320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Histogram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5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6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3</a:t>
            </a:r>
            <a:endParaRPr lang="en-US" noProof="0" dirty="0"/>
          </a:p>
        </p:txBody>
      </p:sp>
      <p:sp>
        <p:nvSpPr>
          <p:cNvPr id="11" name="Espace réservé du graphique 6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662000" y="360000"/>
            <a:ext cx="4122000" cy="42444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Graph</a:t>
            </a:r>
            <a:endParaRPr lang="en-US" noProof="0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20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43454EC-F5AF-499E-89FC-21775DC1D61A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7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360000" cy="36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60228" y="1570037"/>
            <a:ext cx="2879725" cy="2880000"/>
          </a:xfrm>
        </p:spPr>
        <p:txBody>
          <a:bodyPr/>
          <a:lstStyle>
            <a:lvl1pPr>
              <a:spcBef>
                <a:spcPts val="1500"/>
              </a:spcBef>
              <a:spcAft>
                <a:spcPts val="200"/>
              </a:spcAft>
              <a:tabLst>
                <a:tab pos="269875" algn="l"/>
                <a:tab pos="2789238" algn="r"/>
              </a:tabLst>
              <a:defRPr sz="1500" cap="all" baseline="0">
                <a:solidFill>
                  <a:schemeClr val="tx1"/>
                </a:solidFill>
              </a:defRPr>
            </a:lvl1pPr>
            <a:lvl2pPr>
              <a:tabLst>
                <a:tab pos="2790000" algn="r"/>
              </a:tabLst>
              <a:defRPr sz="1000" b="0" cap="all" baseline="0"/>
            </a:lvl2pPr>
          </a:lstStyle>
          <a:p>
            <a:pPr lvl="0"/>
            <a:r>
              <a:rPr lang="en-US" noProof="0" dirty="0" smtClean="0"/>
              <a:t>Title</a:t>
            </a:r>
          </a:p>
          <a:p>
            <a:pPr lvl="1"/>
            <a:r>
              <a:rPr lang="en-US" noProof="0" dirty="0" smtClean="0"/>
              <a:t>Text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12002" y="1569600"/>
            <a:ext cx="2879725" cy="2880000"/>
          </a:xfrm>
        </p:spPr>
        <p:txBody>
          <a:bodyPr/>
          <a:lstStyle>
            <a:lvl1pPr>
              <a:spcBef>
                <a:spcPts val="1500"/>
              </a:spcBef>
              <a:spcAft>
                <a:spcPts val="200"/>
              </a:spcAft>
              <a:tabLst>
                <a:tab pos="270000" algn="l"/>
                <a:tab pos="2790000" algn="r"/>
              </a:tabLst>
              <a:defRPr sz="1500" cap="all" baseline="0">
                <a:solidFill>
                  <a:schemeClr val="tx1"/>
                </a:solidFill>
              </a:defRPr>
            </a:lvl1pPr>
            <a:lvl2pPr>
              <a:tabLst>
                <a:tab pos="2790000" algn="r"/>
              </a:tabLst>
              <a:defRPr sz="1000" b="0" cap="all" baseline="0"/>
            </a:lvl2pPr>
          </a:lstStyle>
          <a:p>
            <a:pPr lvl="0"/>
            <a:r>
              <a:rPr lang="en-US" noProof="0" dirty="0" smtClean="0"/>
              <a:t>Title</a:t>
            </a:r>
          </a:p>
          <a:p>
            <a:pPr lvl="1"/>
            <a:r>
              <a:rPr lang="en-US" noProof="0" dirty="0" smtClean="0"/>
              <a:t>Text</a:t>
            </a: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7D3DD30-5635-40EE-8B53-F0677BD450B2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0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360002" y="1359946"/>
            <a:ext cx="4211999" cy="792000"/>
          </a:xfrm>
        </p:spPr>
        <p:txBody>
          <a:bodyPr anchor="b" anchorCtr="0"/>
          <a:lstStyle>
            <a:lvl1pPr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 dirty="0" smtClean="0"/>
              <a:t>00</a:t>
            </a:r>
            <a:endParaRPr lang="en-US" noProof="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4" y="2169768"/>
            <a:ext cx="8424000" cy="1547813"/>
          </a:xfrm>
        </p:spPr>
        <p:txBody>
          <a:bodyPr/>
          <a:lstStyle>
            <a:lvl1pPr>
              <a:lnSpc>
                <a:spcPct val="92000"/>
              </a:lnSpc>
              <a:spcAft>
                <a:spcPts val="0"/>
              </a:spcAft>
              <a:defRPr sz="365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Title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4A02333A-637A-4035-A59D-32D71EA95620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06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1 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8424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60000" y="691200"/>
            <a:ext cx="8424000" cy="3918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8B2F5647-5356-489B-9FAB-FBE204D5D52A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9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2 lin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B442FEE4-9311-4DC6-B569-06237DF2360F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4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6" y="691200"/>
            <a:ext cx="4213225" cy="3918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8" name="Espace réservé pour une image  8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4660733" y="360000"/>
            <a:ext cx="4122000" cy="42444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5EF9B67-1A1D-4FBD-8823-872E68C45D14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ZoneTexte 11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8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6" y="968401"/>
            <a:ext cx="4213225" cy="36417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7" name="Espace réservé pour une image  8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4660733" y="360000"/>
            <a:ext cx="4122000" cy="42444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9B18C00-4B96-49B4-A38A-B10C9A2A612C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ZoneTexte 11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51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6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8" name="Espace réservé pour une image 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662000" y="360000"/>
            <a:ext cx="4122000" cy="2030400"/>
          </a:xfrm>
          <a:noFill/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9" name="Espace réservé pour une image  9"/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4662000" y="2570400"/>
            <a:ext cx="4122000" cy="20340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0D763BB-163B-4127-81BC-A5318417A6A8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6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60000" y="349200"/>
            <a:ext cx="8424000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0000" y="968400"/>
            <a:ext cx="8424000" cy="3641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318D9DB-529B-4943-8470-498E1DF7062B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 bwMode="gray">
          <a:xfrm>
            <a:off x="2131200" y="4670277"/>
            <a:ext cx="2304256" cy="46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" cap="all" dirty="0" smtClean="0">
                <a:solidFill>
                  <a:prstClr val="black"/>
                </a:solidFill>
              </a:rPr>
              <a:t>THIS DOCUMENT AND ITS CONTENTS ARE PROPERTY OF ARIANEGROUP.</a:t>
            </a:r>
          </a:p>
          <a:p>
            <a:r>
              <a:rPr lang="en-US" sz="400" cap="all" dirty="0" smtClean="0">
                <a:solidFill>
                  <a:prstClr val="black"/>
                </a:solidFill>
              </a:rPr>
              <a:t>IT SHALL NOT BE COMMUNICATED TO ANY THIRD PARTY WITHOUT THE OWNER’S</a:t>
            </a:r>
          </a:p>
          <a:p>
            <a:r>
              <a:rPr lang="en-US" sz="400" cap="all" dirty="0" smtClean="0">
                <a:solidFill>
                  <a:prstClr val="black"/>
                </a:solidFill>
              </a:rPr>
              <a:t>WRITTEN CONSENT | ARIANEGROUP SAS – ALL RIGHTS RESERVED.</a:t>
            </a:r>
          </a:p>
        </p:txBody>
      </p:sp>
      <p:sp>
        <p:nvSpPr>
          <p:cNvPr id="14" name="ZoneTexte 13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-</a:t>
            </a:r>
            <a:endParaRPr lang="en-US" sz="800" dirty="0">
              <a:solidFill>
                <a:prstClr val="black"/>
              </a:solidFill>
            </a:endParaRPr>
          </a:p>
        </p:txBody>
      </p:sp>
      <p:pic>
        <p:nvPicPr>
          <p:cNvPr id="15" name="Image 14" descr="logo_page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0" y="4680000"/>
            <a:ext cx="182571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2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Tx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SzPct val="100000"/>
        <a:buFontTx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90000"/>
        <a:buFont typeface="Arial" panose="020B0604020202020204" pitchFamily="34" charset="0"/>
        <a:buChar char="●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38" indent="-1079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100000"/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60000" y="349200"/>
            <a:ext cx="8424000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0000" y="968400"/>
            <a:ext cx="8424000" cy="3641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 bwMode="gray">
          <a:xfrm>
            <a:off x="2131200" y="4670277"/>
            <a:ext cx="2304256" cy="46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" cap="all" dirty="0">
                <a:solidFill>
                  <a:prstClr val="black"/>
                </a:solidFill>
              </a:rPr>
              <a:t>THIS DOCUMENT AND ITS CONTENTS ARE PROPERTY OF ARIANEGROUP.</a:t>
            </a:r>
          </a:p>
          <a:p>
            <a:r>
              <a:rPr lang="en-US" sz="400" cap="all" dirty="0">
                <a:solidFill>
                  <a:prstClr val="black"/>
                </a:solidFill>
              </a:rPr>
              <a:t>IT SHALL NOT BE COMMUNICATED TO ANY THIRD PARTY WITHOUT THE OWNER’S</a:t>
            </a:r>
          </a:p>
          <a:p>
            <a:r>
              <a:rPr lang="en-US" sz="400" cap="all" dirty="0">
                <a:solidFill>
                  <a:prstClr val="black"/>
                </a:solidFill>
              </a:rPr>
              <a:t>WRITTEN CONSENT | ARIANEGROUP SAS – ALL RIGHTS RESERVED.</a:t>
            </a:r>
          </a:p>
        </p:txBody>
      </p:sp>
      <p:pic>
        <p:nvPicPr>
          <p:cNvPr id="15" name="Image 14" descr="logo_page.pd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0" y="4680000"/>
            <a:ext cx="1825714" cy="360000"/>
          </a:xfrm>
          <a:prstGeom prst="rect">
            <a:avLst/>
          </a:prstGeom>
        </p:spPr>
      </p:pic>
      <p:sp>
        <p:nvSpPr>
          <p:cNvPr id="16" name="Rectangle à coins arrondis 15"/>
          <p:cNvSpPr/>
          <p:nvPr/>
        </p:nvSpPr>
        <p:spPr>
          <a:xfrm>
            <a:off x="4355977" y="4753517"/>
            <a:ext cx="1000640" cy="278866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rgbClr val="0069C8"/>
                </a:solidFill>
              </a:rPr>
              <a:t>ARIANEGROUP</a:t>
            </a:r>
          </a:p>
          <a:p>
            <a:pPr algn="ctr"/>
            <a:r>
              <a:rPr lang="fr-FR" sz="800" b="1" dirty="0">
                <a:solidFill>
                  <a:srgbClr val="0069C8"/>
                </a:solidFill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343490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/>
  <p:txStyles>
    <p:titleStyle>
      <a:lvl1pPr algn="l" defTabSz="914378" rtl="0" eaLnBrk="1" latinLnBrk="0" hangingPunct="1">
        <a:lnSpc>
          <a:spcPct val="92000"/>
        </a:lnSpc>
        <a:spcBef>
          <a:spcPct val="0"/>
        </a:spcBef>
        <a:buNone/>
        <a:defRPr sz="2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Tx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78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78" rtl="0" eaLnBrk="1" latinLnBrk="0" hangingPunct="1">
        <a:lnSpc>
          <a:spcPct val="100000"/>
        </a:lnSpc>
        <a:spcBef>
          <a:spcPts val="0"/>
        </a:spcBef>
        <a:buSzPct val="100000"/>
        <a:buFontTx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90000"/>
        <a:buFont typeface="Arial" panose="020B0604020202020204" pitchFamily="34" charset="0"/>
        <a:buChar char="●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31" indent="-107948" algn="l" defTabSz="914378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100000"/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5.xml"/><Relationship Id="rId1" Type="http://schemas.openxmlformats.org/officeDocument/2006/relationships/video" Target="file:///D:\utilisateurs\g.mifurt\Documents\CDT-Mifurt\S&#233;minaire%20Espace%202015-ISA&#233;\Images%20et%20videos\scenario_fengyun.wmv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12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hyperlink" Target="OCA_2012_03_20_sequence_2_3D_global_view_xvid.avi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720000" y="3409950"/>
            <a:ext cx="7704000" cy="997844"/>
          </a:xfrm>
        </p:spPr>
        <p:txBody>
          <a:bodyPr/>
          <a:lstStyle/>
          <a:p>
            <a:r>
              <a:rPr lang="en-US" dirty="0" smtClean="0"/>
              <a:t>IFRI Conference – November 18</a:t>
            </a:r>
            <a:r>
              <a:rPr lang="en-US" baseline="30000" dirty="0" smtClean="0"/>
              <a:t>th</a:t>
            </a:r>
            <a:r>
              <a:rPr lang="en-US" dirty="0" smtClean="0"/>
              <a:t> 2021</a:t>
            </a:r>
          </a:p>
          <a:p>
            <a:r>
              <a:rPr lang="en-US" dirty="0" smtClean="0"/>
              <a:t>François RAFFENNE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GEOTracker</a:t>
            </a:r>
            <a:r>
              <a:rPr lang="en-US" dirty="0" smtClean="0"/>
              <a:t> space surveillance &amp; tracking network 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DADA-83A3-4D29-B31B-418368BD369C}" type="datetime1">
              <a:rPr lang="fr-FR" smtClean="0">
                <a:solidFill>
                  <a:prstClr val="black">
                    <a:alpha val="0"/>
                  </a:prstClr>
                </a:solidFill>
              </a:rPr>
              <a:t>16/11/2021</a:t>
            </a:fld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alpha val="0"/>
                  </a:prstClr>
                </a:solidFill>
              </a:rPr>
              <a:t>IFRI Conference</a:t>
            </a:r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US" smtClean="0">
                <a:solidFill>
                  <a:prstClr val="black">
                    <a:alpha val="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alpha val="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410168" y="633322"/>
            <a:ext cx="3484937" cy="2272583"/>
            <a:chOff x="61003" y="929865"/>
            <a:chExt cx="4358566" cy="303011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80" y="929865"/>
              <a:ext cx="2984609" cy="2626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61003" y="3488051"/>
              <a:ext cx="4358566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 smtClean="0">
                  <a:solidFill>
                    <a:prstClr val="black"/>
                  </a:solidFill>
                </a:rPr>
                <a:t>ENVIRONMENTAL THREATS</a:t>
              </a:r>
              <a:endParaRPr lang="en-GB" sz="17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5810432" y="2546386"/>
            <a:ext cx="3158834" cy="3539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GB" sz="1700" b="1" dirty="0" smtClean="0">
                <a:solidFill>
                  <a:prstClr val="black"/>
                </a:solidFill>
              </a:rPr>
              <a:t>INTENTIONAL THREATS</a:t>
            </a:r>
            <a:endParaRPr lang="en-GB" sz="1700" b="1" dirty="0">
              <a:solidFill>
                <a:prstClr val="black"/>
              </a:solidFill>
            </a:endParaRPr>
          </a:p>
        </p:txBody>
      </p:sp>
      <p:sp>
        <p:nvSpPr>
          <p:cNvPr id="18" name="Chevron 17"/>
          <p:cNvSpPr/>
          <p:nvPr/>
        </p:nvSpPr>
        <p:spPr bwMode="auto">
          <a:xfrm>
            <a:off x="4283970" y="1173996"/>
            <a:ext cx="827715" cy="2102867"/>
          </a:xfrm>
          <a:prstGeom prst="chevron">
            <a:avLst/>
          </a:prstGeo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5813828" y="2918678"/>
            <a:ext cx="2998524" cy="1516325"/>
            <a:chOff x="586744" y="711131"/>
            <a:chExt cx="4147494" cy="2955924"/>
          </a:xfrm>
        </p:grpSpPr>
        <p:pic>
          <p:nvPicPr>
            <p:cNvPr id="23" name="scenario_fengyun.wmv">
              <a:hlinkClick r:id="" action="ppaction://media"/>
            </p:cNvPr>
            <p:cNvPicPr>
              <a:picLocks noChangeAspect="1"/>
            </p:cNvPicPr>
            <p:nvPr>
              <a:videoFile r:link="rId1"/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4" y="711131"/>
              <a:ext cx="3237155" cy="275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3" y="2154888"/>
              <a:ext cx="1674405" cy="15121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ZoneTexte 24"/>
            <p:cNvSpPr txBox="1"/>
            <p:nvPr/>
          </p:nvSpPr>
          <p:spPr>
            <a:xfrm>
              <a:off x="591144" y="741407"/>
              <a:ext cx="3240360" cy="113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sz="1600" dirty="0" err="1" smtClean="0">
                  <a:solidFill>
                    <a:srgbClr val="FFFFFF"/>
                  </a:solidFill>
                  <a:cs typeface="Arial" charset="0"/>
                </a:rPr>
                <a:t>Chinese</a:t>
              </a:r>
              <a:r>
                <a:rPr lang="fr-FR" altLang="fr-FR" sz="1600" dirty="0" smtClean="0">
                  <a:solidFill>
                    <a:srgbClr val="FFFFFF"/>
                  </a:solidFill>
                  <a:cs typeface="Arial" charset="0"/>
                </a:rPr>
                <a:t> ASAT test (2007)</a:t>
              </a:r>
              <a:endParaRPr lang="fr-FR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255194" y="2996306"/>
            <a:ext cx="3907273" cy="1225877"/>
            <a:chOff x="255194" y="2324453"/>
            <a:chExt cx="3907273" cy="1225877"/>
          </a:xfrm>
        </p:grpSpPr>
        <p:pic>
          <p:nvPicPr>
            <p:cNvPr id="20" name="Picture 2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376124"/>
              <a:ext cx="1939508" cy="1171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 descr="STS-118_debris_entry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037" y="2432692"/>
              <a:ext cx="1899430" cy="111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ZoneTexte 25"/>
            <p:cNvSpPr txBox="1"/>
            <p:nvPr/>
          </p:nvSpPr>
          <p:spPr>
            <a:xfrm>
              <a:off x="255194" y="2324453"/>
              <a:ext cx="21070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rgbClr val="FFFFFF"/>
                  </a:solidFill>
                  <a:cs typeface="Arial" charset="0"/>
                </a:rPr>
                <a:t>« Cerise » SIGINT </a:t>
              </a:r>
              <a:r>
                <a:rPr lang="fr-FR" sz="1600" dirty="0" err="1" smtClean="0">
                  <a:solidFill>
                    <a:srgbClr val="FFFFFF"/>
                  </a:solidFill>
                  <a:cs typeface="Arial" charset="0"/>
                </a:rPr>
                <a:t>demonstrator</a:t>
              </a:r>
              <a:r>
                <a:rPr lang="fr-FR" sz="1600" dirty="0" smtClean="0">
                  <a:solidFill>
                    <a:srgbClr val="FFFFFF"/>
                  </a:solidFill>
                  <a:cs typeface="Arial" charset="0"/>
                </a:rPr>
                <a:t> (1996)</a:t>
              </a:r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-22698" y="91353"/>
            <a:ext cx="9221481" cy="34569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80147" tIns="40074" rIns="80147" bIns="40074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altLang="fr-FR" sz="1900" dirty="0" smtClean="0">
                <a:solidFill>
                  <a:prstClr val="black"/>
                </a:solidFill>
                <a:ea typeface="ＭＳ Ｐゴシック" pitchFamily="34" charset="-128"/>
              </a:rPr>
              <a:t>The space domain is increasingly congested, contested and competitive</a:t>
            </a:r>
            <a:endParaRPr lang="en-GB" altLang="fr-FR" sz="19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29" name="Image 14" descr="logo_page.pdf"/>
          <p:cNvPicPr>
            <a:picLocks noChangeAspect="1"/>
          </p:cNvPicPr>
          <p:nvPr/>
        </p:nvPicPr>
        <p:blipFill>
          <a:blip r:embed="rId8" cstate="email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538830" y="4803998"/>
            <a:ext cx="1659952" cy="3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5"/>
          <p:cNvSpPr txBox="1">
            <a:spLocks/>
          </p:cNvSpPr>
          <p:nvPr/>
        </p:nvSpPr>
        <p:spPr bwMode="gray">
          <a:xfrm>
            <a:off x="8532000" y="4732023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758712-E690-4127-96DD-46FF7BC2D7A1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IFRI Conference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-9756" y="4367215"/>
            <a:ext cx="9144000" cy="73326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solidFill>
                  <a:prstClr val="white"/>
                </a:solidFill>
              </a:rPr>
              <a:t>Growing</a:t>
            </a:r>
            <a:r>
              <a:rPr lang="fr-FR" b="1" dirty="0" smtClean="0">
                <a:solidFill>
                  <a:prstClr val="white"/>
                </a:solidFill>
              </a:rPr>
              <a:t> </a:t>
            </a:r>
            <a:r>
              <a:rPr lang="fr-FR" b="1" dirty="0" err="1" smtClean="0">
                <a:solidFill>
                  <a:prstClr val="white"/>
                </a:solidFill>
              </a:rPr>
              <a:t>awareness</a:t>
            </a:r>
            <a:r>
              <a:rPr lang="fr-FR" b="1" dirty="0" smtClean="0">
                <a:solidFill>
                  <a:prstClr val="white"/>
                </a:solidFill>
              </a:rPr>
              <a:t> of </a:t>
            </a:r>
            <a:r>
              <a:rPr lang="fr-FR" b="1" dirty="0" err="1" smtClean="0">
                <a:solidFill>
                  <a:prstClr val="white"/>
                </a:solidFill>
              </a:rPr>
              <a:t>rising</a:t>
            </a:r>
            <a:r>
              <a:rPr lang="fr-FR" b="1" dirty="0" smtClean="0">
                <a:solidFill>
                  <a:prstClr val="white"/>
                </a:solidFill>
              </a:rPr>
              <a:t> </a:t>
            </a:r>
            <a:r>
              <a:rPr lang="fr-FR" b="1" dirty="0" err="1" smtClean="0">
                <a:solidFill>
                  <a:prstClr val="white"/>
                </a:solidFill>
              </a:rPr>
              <a:t>strategic</a:t>
            </a:r>
            <a:r>
              <a:rPr lang="fr-FR" b="1" dirty="0" smtClean="0">
                <a:solidFill>
                  <a:prstClr val="white"/>
                </a:solidFill>
              </a:rPr>
              <a:t> and </a:t>
            </a:r>
            <a:r>
              <a:rPr lang="fr-FR" b="1" dirty="0" err="1" smtClean="0">
                <a:solidFill>
                  <a:prstClr val="white"/>
                </a:solidFill>
              </a:rPr>
              <a:t>economic</a:t>
            </a:r>
            <a:r>
              <a:rPr lang="fr-FR" b="1" dirty="0" smtClean="0">
                <a:solidFill>
                  <a:prstClr val="white"/>
                </a:solidFill>
              </a:rPr>
              <a:t> </a:t>
            </a:r>
            <a:r>
              <a:rPr lang="fr-FR" b="1" dirty="0" err="1" smtClean="0">
                <a:solidFill>
                  <a:prstClr val="white"/>
                </a:solidFill>
              </a:rPr>
              <a:t>stakes</a:t>
            </a:r>
            <a:r>
              <a:rPr lang="fr-FR" b="1" dirty="0" smtClean="0">
                <a:solidFill>
                  <a:prstClr val="white"/>
                </a:solidFill>
              </a:rPr>
              <a:t> </a:t>
            </a:r>
          </a:p>
          <a:p>
            <a:pPr algn="ctr"/>
            <a:endParaRPr lang="fr-FR" b="1" dirty="0">
              <a:solidFill>
                <a:prstClr val="white"/>
              </a:solidFill>
            </a:endParaRPr>
          </a:p>
          <a:p>
            <a:pPr algn="ctr"/>
            <a:r>
              <a:rPr lang="fr-FR" b="1" dirty="0" err="1" smtClean="0">
                <a:solidFill>
                  <a:prstClr val="white"/>
                </a:solidFill>
              </a:rPr>
              <a:t>Space</a:t>
            </a:r>
            <a:r>
              <a:rPr lang="fr-FR" b="1" dirty="0" smtClean="0">
                <a:solidFill>
                  <a:prstClr val="white"/>
                </a:solidFill>
              </a:rPr>
              <a:t> </a:t>
            </a:r>
            <a:r>
              <a:rPr lang="fr-FR" b="1" dirty="0" err="1" smtClean="0">
                <a:solidFill>
                  <a:prstClr val="white"/>
                </a:solidFill>
              </a:rPr>
              <a:t>Situational</a:t>
            </a:r>
            <a:r>
              <a:rPr lang="fr-FR" b="1" dirty="0" smtClean="0">
                <a:solidFill>
                  <a:prstClr val="white"/>
                </a:solidFill>
              </a:rPr>
              <a:t> </a:t>
            </a:r>
            <a:r>
              <a:rPr lang="fr-FR" b="1" dirty="0" err="1" smtClean="0">
                <a:solidFill>
                  <a:prstClr val="white"/>
                </a:solidFill>
              </a:rPr>
              <a:t>Awareness</a:t>
            </a:r>
            <a:r>
              <a:rPr lang="fr-FR" b="1" dirty="0" smtClean="0">
                <a:solidFill>
                  <a:prstClr val="white"/>
                </a:solidFill>
              </a:rPr>
              <a:t> (SSA) as new </a:t>
            </a:r>
            <a:r>
              <a:rPr lang="fr-FR" b="1" dirty="0" err="1" smtClean="0">
                <a:solidFill>
                  <a:prstClr val="white"/>
                </a:solidFill>
              </a:rPr>
              <a:t>imperative</a:t>
            </a:r>
            <a:r>
              <a:rPr lang="fr-FR" b="1" dirty="0" smtClean="0">
                <a:solidFill>
                  <a:prstClr val="white"/>
                </a:solidFill>
              </a:rPr>
              <a:t> </a:t>
            </a:r>
            <a:endParaRPr lang="fr-FR" b="1" dirty="0">
              <a:solidFill>
                <a:prstClr val="white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09" y="831327"/>
            <a:ext cx="3668135" cy="17718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80" y="841164"/>
            <a:ext cx="1017222" cy="5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Connecteur droit 65"/>
          <p:cNvCxnSpPr/>
          <p:nvPr/>
        </p:nvCxnSpPr>
        <p:spPr>
          <a:xfrm flipH="1">
            <a:off x="3487033" y="2333890"/>
            <a:ext cx="31068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>
            <a:spLocks/>
          </p:cNvSpPr>
          <p:nvPr/>
        </p:nvSpPr>
        <p:spPr>
          <a:xfrm>
            <a:off x="3548769" y="1561013"/>
            <a:ext cx="6480720" cy="6659838"/>
          </a:xfrm>
          <a:prstGeom prst="ellips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2587555" y="750932"/>
            <a:ext cx="8280000" cy="8280000"/>
          </a:xfrm>
          <a:prstGeom prst="ellips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1835696" y="51470"/>
            <a:ext cx="9721080" cy="8896227"/>
          </a:xfrm>
          <a:prstGeom prst="ellips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39661" y="203870"/>
            <a:ext cx="4329327" cy="547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264" y="51472"/>
            <a:ext cx="3188425" cy="4712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2571755"/>
            <a:ext cx="5143500" cy="2571749"/>
          </a:xfrm>
          <a:prstGeom prst="rect">
            <a:avLst/>
          </a:prstGeom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05674" flipH="1">
            <a:off x="6494493" y="4085940"/>
            <a:ext cx="360040" cy="369991"/>
          </a:xfrm>
          <a:prstGeom prst="rect">
            <a:avLst/>
          </a:prstGeom>
          <a:noFill/>
          <a:ln>
            <a:noFill/>
          </a:ln>
          <a:effectLst>
            <a:glow rad="139700">
              <a:schemeClr val="tx2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7742" y="3868855"/>
            <a:ext cx="360040" cy="369991"/>
          </a:xfrm>
          <a:prstGeom prst="rect">
            <a:avLst/>
          </a:prstGeom>
          <a:noFill/>
          <a:ln>
            <a:noFill/>
          </a:ln>
          <a:effectLst>
            <a:glow rad="139700">
              <a:schemeClr val="tx2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5" y="1561018"/>
            <a:ext cx="393971" cy="262319"/>
          </a:xfrm>
          <a:prstGeom prst="rect">
            <a:avLst/>
          </a:prstGeom>
          <a:noFill/>
          <a:ln>
            <a:noFill/>
          </a:ln>
          <a:effectLst>
            <a:glow rad="139700">
              <a:schemeClr val="tx2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061" y="1692177"/>
            <a:ext cx="393971" cy="262319"/>
          </a:xfrm>
          <a:prstGeom prst="rect">
            <a:avLst/>
          </a:prstGeom>
          <a:noFill/>
          <a:ln>
            <a:noFill/>
          </a:ln>
          <a:effectLst>
            <a:glow rad="139700">
              <a:schemeClr val="tx2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" name="Groupe 84"/>
          <p:cNvGrpSpPr/>
          <p:nvPr/>
        </p:nvGrpSpPr>
        <p:grpSpPr>
          <a:xfrm rot="11854739">
            <a:off x="5412891" y="1464282"/>
            <a:ext cx="1338223" cy="2559502"/>
            <a:chOff x="4932830" y="2364410"/>
            <a:chExt cx="1124695" cy="1434838"/>
          </a:xfrm>
          <a:effectLst>
            <a:glow rad="139700">
              <a:schemeClr val="accent1">
                <a:lumMod val="60000"/>
                <a:lumOff val="40000"/>
                <a:alpha val="40000"/>
              </a:schemeClr>
            </a:glow>
          </a:effectLst>
        </p:grpSpPr>
        <p:cxnSp>
          <p:nvCxnSpPr>
            <p:cNvPr id="86" name="Connecteur droit 85"/>
            <p:cNvCxnSpPr>
              <a:endCxn id="88" idx="2"/>
            </p:cNvCxnSpPr>
            <p:nvPr/>
          </p:nvCxnSpPr>
          <p:spPr>
            <a:xfrm rot="9745261" flipV="1">
              <a:off x="4932830" y="2448152"/>
              <a:ext cx="144975" cy="134912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>
              <a:endCxn id="88" idx="6"/>
            </p:cNvCxnSpPr>
            <p:nvPr/>
          </p:nvCxnSpPr>
          <p:spPr>
            <a:xfrm rot="9745261" flipH="1" flipV="1">
              <a:off x="5040499" y="2364410"/>
              <a:ext cx="704282" cy="127193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Ellipse 87"/>
            <p:cNvSpPr/>
            <p:nvPr/>
          </p:nvSpPr>
          <p:spPr>
            <a:xfrm rot="20079657">
              <a:off x="5200418" y="3516834"/>
              <a:ext cx="857107" cy="282414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4768988" y="2465052"/>
            <a:ext cx="1288539" cy="1403800"/>
            <a:chOff x="4768986" y="2465050"/>
            <a:chExt cx="1288539" cy="1403800"/>
          </a:xfrm>
          <a:effectLst>
            <a:glow rad="139700">
              <a:schemeClr val="accent1">
                <a:lumMod val="40000"/>
                <a:lumOff val="60000"/>
                <a:alpha val="40000"/>
              </a:schemeClr>
            </a:glow>
          </a:effectLst>
        </p:grpSpPr>
        <p:cxnSp>
          <p:nvCxnSpPr>
            <p:cNvPr id="90" name="Connecteur droit 89"/>
            <p:cNvCxnSpPr>
              <a:stCxn id="94" idx="2"/>
            </p:cNvCxnSpPr>
            <p:nvPr/>
          </p:nvCxnSpPr>
          <p:spPr>
            <a:xfrm>
              <a:off x="4768986" y="2465050"/>
              <a:ext cx="504055" cy="140380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>
              <a:stCxn id="94" idx="2"/>
            </p:cNvCxnSpPr>
            <p:nvPr/>
          </p:nvCxnSpPr>
          <p:spPr>
            <a:xfrm>
              <a:off x="4768986" y="2465050"/>
              <a:ext cx="1243174" cy="9887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Ellipse 92"/>
            <p:cNvSpPr/>
            <p:nvPr/>
          </p:nvSpPr>
          <p:spPr>
            <a:xfrm rot="20079657">
              <a:off x="5200418" y="3516834"/>
              <a:ext cx="857107" cy="282414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94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5" y="2202736"/>
            <a:ext cx="393971" cy="262319"/>
          </a:xfrm>
          <a:prstGeom prst="rect">
            <a:avLst/>
          </a:prstGeom>
          <a:noFill/>
          <a:ln>
            <a:noFill/>
          </a:ln>
          <a:effectLst>
            <a:glow rad="139700">
              <a:schemeClr val="tx2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Connecteur droit 94"/>
          <p:cNvCxnSpPr>
            <a:endCxn id="107" idx="0"/>
          </p:cNvCxnSpPr>
          <p:nvPr/>
        </p:nvCxnSpPr>
        <p:spPr>
          <a:xfrm>
            <a:off x="6117713" y="1823336"/>
            <a:ext cx="911421" cy="2770003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>
            <a:stCxn id="94" idx="2"/>
          </p:cNvCxnSpPr>
          <p:nvPr/>
        </p:nvCxnSpPr>
        <p:spPr>
          <a:xfrm>
            <a:off x="4768991" y="2465050"/>
            <a:ext cx="2071537" cy="227431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41" y="4578977"/>
            <a:ext cx="298547" cy="369991"/>
          </a:xfrm>
          <a:prstGeom prst="rect">
            <a:avLst/>
          </a:prstGeom>
          <a:noFill/>
          <a:ln>
            <a:noFill/>
          </a:ln>
          <a:effectLst>
            <a:glow rad="139700">
              <a:schemeClr val="tx2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6" t="11511" r="12375" b="31411"/>
          <a:stretch/>
        </p:blipFill>
        <p:spPr bwMode="auto">
          <a:xfrm>
            <a:off x="6840525" y="4593339"/>
            <a:ext cx="377218" cy="29206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9" name="Groupe 108"/>
          <p:cNvGrpSpPr/>
          <p:nvPr/>
        </p:nvGrpSpPr>
        <p:grpSpPr>
          <a:xfrm rot="20636667" flipH="1">
            <a:off x="6568064" y="2129981"/>
            <a:ext cx="1479127" cy="1489530"/>
            <a:chOff x="4768986" y="2465050"/>
            <a:chExt cx="1288539" cy="1403800"/>
          </a:xfrm>
          <a:effectLst>
            <a:glow rad="139700">
              <a:schemeClr val="accent1">
                <a:lumMod val="60000"/>
                <a:lumOff val="40000"/>
                <a:alpha val="40000"/>
              </a:schemeClr>
            </a:glow>
          </a:effectLst>
        </p:grpSpPr>
        <p:cxnSp>
          <p:nvCxnSpPr>
            <p:cNvPr id="110" name="Connecteur droit 109"/>
            <p:cNvCxnSpPr/>
            <p:nvPr/>
          </p:nvCxnSpPr>
          <p:spPr>
            <a:xfrm>
              <a:off x="4768986" y="2465050"/>
              <a:ext cx="504055" cy="140380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>
              <a:off x="4768986" y="2465050"/>
              <a:ext cx="1243174" cy="9887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Ellipse 113"/>
            <p:cNvSpPr/>
            <p:nvPr/>
          </p:nvSpPr>
          <p:spPr>
            <a:xfrm rot="20079657">
              <a:off x="5200418" y="3516834"/>
              <a:ext cx="857107" cy="282414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19" name="Connecteur droit 118"/>
          <p:cNvCxnSpPr>
            <a:endCxn id="107" idx="1"/>
          </p:cNvCxnSpPr>
          <p:nvPr/>
        </p:nvCxnSpPr>
        <p:spPr>
          <a:xfrm flipV="1">
            <a:off x="6266985" y="4739368"/>
            <a:ext cx="573538" cy="246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/>
          <p:cNvCxnSpPr/>
          <p:nvPr/>
        </p:nvCxnSpPr>
        <p:spPr>
          <a:xfrm flipH="1">
            <a:off x="7029138" y="1954496"/>
            <a:ext cx="783227" cy="2638843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75" y="51475"/>
            <a:ext cx="393971" cy="262319"/>
          </a:xfrm>
          <a:prstGeom prst="rect">
            <a:avLst/>
          </a:prstGeom>
          <a:noFill/>
          <a:ln>
            <a:noFill/>
          </a:ln>
          <a:effectLst>
            <a:glow rad="139700">
              <a:schemeClr val="tx2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3" name="Connecteur droit 122"/>
          <p:cNvCxnSpPr/>
          <p:nvPr/>
        </p:nvCxnSpPr>
        <p:spPr>
          <a:xfrm>
            <a:off x="6706159" y="4371952"/>
            <a:ext cx="209677" cy="221384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ZoneTexte 124"/>
          <p:cNvSpPr txBox="1"/>
          <p:nvPr/>
        </p:nvSpPr>
        <p:spPr>
          <a:xfrm>
            <a:off x="8795851" y="2568469"/>
            <a:ext cx="385026" cy="2462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1000" i="1" dirty="0">
                <a:solidFill>
                  <a:prstClr val="black"/>
                </a:solidFill>
                <a:latin typeface="Calibri" panose="020F0502020204030204" pitchFamily="34" charset="0"/>
              </a:rPr>
              <a:t>LEO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8748466" y="1504080"/>
            <a:ext cx="439528" cy="2462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1000" i="1" dirty="0">
                <a:solidFill>
                  <a:prstClr val="black"/>
                </a:solidFill>
                <a:latin typeface="Calibri" panose="020F0502020204030204" pitchFamily="34" charset="0"/>
              </a:rPr>
              <a:t>MEO</a:t>
            </a:r>
          </a:p>
        </p:txBody>
      </p:sp>
      <p:sp>
        <p:nvSpPr>
          <p:cNvPr id="127" name="ZoneTexte 126"/>
          <p:cNvSpPr txBox="1"/>
          <p:nvPr/>
        </p:nvSpPr>
        <p:spPr>
          <a:xfrm>
            <a:off x="8771902" y="555531"/>
            <a:ext cx="410674" cy="2462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1000" i="1" dirty="0">
                <a:solidFill>
                  <a:prstClr val="black"/>
                </a:solidFill>
                <a:latin typeface="Calibri" panose="020F0502020204030204" pitchFamily="34" charset="0"/>
              </a:rPr>
              <a:t>GEO</a:t>
            </a:r>
          </a:p>
        </p:txBody>
      </p:sp>
      <p:cxnSp>
        <p:nvCxnSpPr>
          <p:cNvPr id="129" name="Connecteur droit 128"/>
          <p:cNvCxnSpPr>
            <a:stCxn id="121" idx="2"/>
            <a:endCxn id="107" idx="0"/>
          </p:cNvCxnSpPr>
          <p:nvPr/>
        </p:nvCxnSpPr>
        <p:spPr>
          <a:xfrm flipH="1">
            <a:off x="7029132" y="313790"/>
            <a:ext cx="679924" cy="4279545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4CEEE07-96DA-4525-A9D5-02A5EDF4AE31}"/>
              </a:ext>
            </a:extLst>
          </p:cNvPr>
          <p:cNvSpPr/>
          <p:nvPr/>
        </p:nvSpPr>
        <p:spPr>
          <a:xfrm>
            <a:off x="390898" y="844331"/>
            <a:ext cx="3100982" cy="12508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F14AB7E4-C3A5-415E-916A-5126A3D7E5B5}"/>
              </a:ext>
            </a:extLst>
          </p:cNvPr>
          <p:cNvSpPr/>
          <p:nvPr/>
        </p:nvSpPr>
        <p:spPr>
          <a:xfrm>
            <a:off x="475685" y="1026303"/>
            <a:ext cx="201396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err="1" smtClean="0">
                <a:solidFill>
                  <a:prstClr val="white"/>
                </a:solidFill>
              </a:rPr>
              <a:t>GEOTracker</a:t>
            </a:r>
            <a:r>
              <a:rPr lang="en-US" sz="1400" b="1" baseline="30000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F36222D-BC83-4317-82CE-8440BCE6CAEB}"/>
              </a:ext>
            </a:extLst>
          </p:cNvPr>
          <p:cNvSpPr/>
          <p:nvPr/>
        </p:nvSpPr>
        <p:spPr>
          <a:xfrm>
            <a:off x="442623" y="1267860"/>
            <a:ext cx="2080090" cy="600156"/>
          </a:xfrm>
          <a:prstGeom prst="rect">
            <a:avLst/>
          </a:prstGeom>
        </p:spPr>
        <p:txBody>
          <a:bodyPr wrap="square" lIns="0" tIns="45716" rIns="91432" bIns="45716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An operational network to watch GEO, MEO, LEO orbits</a:t>
            </a:r>
            <a:br>
              <a:rPr lang="en-US" sz="1100" b="1" dirty="0">
                <a:solidFill>
                  <a:prstClr val="white"/>
                </a:solidFill>
              </a:rPr>
            </a:br>
            <a:endParaRPr lang="en-US" sz="1100" b="1" dirty="0">
              <a:solidFill>
                <a:prstClr val="white"/>
              </a:solidFill>
            </a:endParaRPr>
          </a:p>
        </p:txBody>
      </p:sp>
      <p:pic>
        <p:nvPicPr>
          <p:cNvPr id="49" name="Imag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5775" y="942225"/>
            <a:ext cx="857394" cy="55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C:\Users\M025730\Desktop\Geo tracker V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5776" y="1528560"/>
            <a:ext cx="857394" cy="50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Connecteur droit 51"/>
          <p:cNvCxnSpPr/>
          <p:nvPr/>
        </p:nvCxnSpPr>
        <p:spPr>
          <a:xfrm flipH="1">
            <a:off x="3491880" y="1389704"/>
            <a:ext cx="360040" cy="0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>
            <a:endCxn id="121" idx="1"/>
          </p:cNvCxnSpPr>
          <p:nvPr/>
        </p:nvCxnSpPr>
        <p:spPr>
          <a:xfrm flipV="1">
            <a:off x="3851920" y="182630"/>
            <a:ext cx="3660150" cy="1207074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4CEEE07-96DA-4525-A9D5-02A5EDF4AE31}"/>
              </a:ext>
            </a:extLst>
          </p:cNvPr>
          <p:cNvSpPr/>
          <p:nvPr/>
        </p:nvSpPr>
        <p:spPr>
          <a:xfrm>
            <a:off x="390898" y="2171603"/>
            <a:ext cx="3100982" cy="12508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F14AB7E4-C3A5-415E-916A-5126A3D7E5B5}"/>
              </a:ext>
            </a:extLst>
          </p:cNvPr>
          <p:cNvSpPr/>
          <p:nvPr/>
        </p:nvSpPr>
        <p:spPr>
          <a:xfrm>
            <a:off x="475202" y="2207034"/>
            <a:ext cx="201444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Laser</a:t>
            </a:r>
          </a:p>
        </p:txBody>
      </p:sp>
      <p:pic>
        <p:nvPicPr>
          <p:cNvPr id="63" name="Picture 2" descr="C:\Users\M025730\Desktop\tir_2012_03_20\OCA_2012_03_20_snap_2D_ground_track.bmp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68577"/>
            <a:ext cx="857502" cy="5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 descr="C:\Users\M000243\Documents\Mael\SLR\photos\OCA\Semaine 12_06_2017\IMG_20170615_120113461_HD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881498"/>
            <a:ext cx="857502" cy="48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F36222D-BC83-4317-82CE-8440BCE6CAEB}"/>
              </a:ext>
            </a:extLst>
          </p:cNvPr>
          <p:cNvSpPr/>
          <p:nvPr/>
        </p:nvSpPr>
        <p:spPr>
          <a:xfrm>
            <a:off x="475202" y="2493904"/>
            <a:ext cx="2014449" cy="800211"/>
          </a:xfrm>
          <a:prstGeom prst="rect">
            <a:avLst/>
          </a:prstGeom>
        </p:spPr>
        <p:txBody>
          <a:bodyPr wrap="square" lIns="0" tIns="45716" rIns="91432" bIns="45716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Precise </a:t>
            </a:r>
            <a:r>
              <a:rPr lang="en-US" sz="1100" b="1" dirty="0" err="1">
                <a:solidFill>
                  <a:prstClr val="white"/>
                </a:solidFill>
              </a:rPr>
              <a:t>trajectography</a:t>
            </a:r>
            <a:r>
              <a:rPr lang="en-US" sz="1100" b="1" dirty="0">
                <a:solidFill>
                  <a:prstClr val="white"/>
                </a:solidFill>
              </a:rPr>
              <a:t> &amp; characterization</a:t>
            </a:r>
          </a:p>
          <a:p>
            <a:pPr algn="ctr"/>
            <a:r>
              <a:rPr lang="en-US" sz="1200" b="1" dirty="0">
                <a:solidFill>
                  <a:prstClr val="white"/>
                </a:solidFill>
              </a:rPr>
              <a:t/>
            </a:r>
            <a:br>
              <a:rPr lang="en-US" sz="1200" b="1" dirty="0">
                <a:solidFill>
                  <a:prstClr val="white"/>
                </a:solidFill>
              </a:rPr>
            </a:br>
            <a:endParaRPr lang="en-US" sz="1200" b="1" dirty="0">
              <a:solidFill>
                <a:prstClr val="white"/>
              </a:solidFill>
            </a:endParaRPr>
          </a:p>
        </p:txBody>
      </p:sp>
      <p:cxnSp>
        <p:nvCxnSpPr>
          <p:cNvPr id="67" name="Connecteur droit 66"/>
          <p:cNvCxnSpPr>
            <a:endCxn id="88" idx="6"/>
          </p:cNvCxnSpPr>
          <p:nvPr/>
        </p:nvCxnSpPr>
        <p:spPr>
          <a:xfrm flipV="1">
            <a:off x="3779917" y="1784940"/>
            <a:ext cx="1955513" cy="548950"/>
          </a:xfrm>
          <a:prstGeom prst="line">
            <a:avLst/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4CEEE07-96DA-4525-A9D5-02A5EDF4AE31}"/>
              </a:ext>
            </a:extLst>
          </p:cNvPr>
          <p:cNvSpPr/>
          <p:nvPr/>
        </p:nvSpPr>
        <p:spPr>
          <a:xfrm>
            <a:off x="386050" y="3489377"/>
            <a:ext cx="3100982" cy="125082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3" name="Connecteur droit 72"/>
          <p:cNvCxnSpPr/>
          <p:nvPr/>
        </p:nvCxnSpPr>
        <p:spPr>
          <a:xfrm flipH="1" flipV="1">
            <a:off x="3275856" y="4032197"/>
            <a:ext cx="792088" cy="1054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>
            <a:endCxn id="107" idx="1"/>
          </p:cNvCxnSpPr>
          <p:nvPr/>
        </p:nvCxnSpPr>
        <p:spPr>
          <a:xfrm>
            <a:off x="4067945" y="4042744"/>
            <a:ext cx="2772579" cy="69662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F14AB7E4-C3A5-415E-916A-5126A3D7E5B5}"/>
              </a:ext>
            </a:extLst>
          </p:cNvPr>
          <p:cNvSpPr/>
          <p:nvPr/>
        </p:nvSpPr>
        <p:spPr>
          <a:xfrm>
            <a:off x="367099" y="3515158"/>
            <a:ext cx="153692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Characterization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EDIDP </a:t>
            </a:r>
            <a:r>
              <a:rPr lang="fr-FR" sz="1400" b="1" dirty="0">
                <a:solidFill>
                  <a:schemeClr val="bg1"/>
                </a:solidFill>
              </a:rPr>
              <a:t>SAURON</a:t>
            </a:r>
          </a:p>
          <a:p>
            <a:pPr algn="ctr"/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5320" y="3905275"/>
            <a:ext cx="1381729" cy="784822"/>
          </a:xfrm>
          <a:prstGeom prst="rect">
            <a:avLst/>
          </a:prstGeom>
        </p:spPr>
        <p:txBody>
          <a:bodyPr wrap="square" lIns="0" tIns="45716" rIns="91432" bIns="45716">
            <a:spAutoFit/>
          </a:bodyPr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Studies and tests of sensors and techniques of characterization: photometry, imaging Merger(Fusion) of data</a:t>
            </a:r>
            <a:endParaRPr lang="en-US" sz="900" b="1" dirty="0">
              <a:solidFill>
                <a:prstClr val="white"/>
              </a:solidFill>
            </a:endParaRPr>
          </a:p>
        </p:txBody>
      </p:sp>
      <p:grpSp>
        <p:nvGrpSpPr>
          <p:cNvPr id="100" name="Groupe 99"/>
          <p:cNvGrpSpPr/>
          <p:nvPr/>
        </p:nvGrpSpPr>
        <p:grpSpPr>
          <a:xfrm>
            <a:off x="1922979" y="3536053"/>
            <a:ext cx="1524655" cy="1144706"/>
            <a:chOff x="4644008" y="555526"/>
            <a:chExt cx="4067944" cy="2506939"/>
          </a:xfrm>
        </p:grpSpPr>
        <p:pic>
          <p:nvPicPr>
            <p:cNvPr id="101" name="Picture 3" descr="C:\Users\M026186\Desktop\data_14_animated_bb.gif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555526"/>
              <a:ext cx="4067944" cy="2506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Rectangle 101"/>
            <p:cNvSpPr/>
            <p:nvPr/>
          </p:nvSpPr>
          <p:spPr>
            <a:xfrm>
              <a:off x="4644008" y="2787774"/>
              <a:ext cx="50405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6518" y="3526180"/>
            <a:ext cx="663033" cy="68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65" y="4037523"/>
            <a:ext cx="1120667" cy="57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itre 1"/>
          <p:cNvSpPr>
            <a:spLocks noGrp="1"/>
          </p:cNvSpPr>
          <p:nvPr>
            <p:ph type="title"/>
          </p:nvPr>
        </p:nvSpPr>
        <p:spPr>
          <a:xfrm>
            <a:off x="360000" y="349200"/>
            <a:ext cx="8424000" cy="342000"/>
          </a:xfrm>
        </p:spPr>
        <p:txBody>
          <a:bodyPr>
            <a:normAutofit/>
          </a:bodyPr>
          <a:lstStyle/>
          <a:p>
            <a:r>
              <a:rPr lang="en-US" dirty="0"/>
              <a:t>ARIANEGROUP INITIATIVES IN SSA</a:t>
            </a:r>
          </a:p>
        </p:txBody>
      </p:sp>
      <p:pic>
        <p:nvPicPr>
          <p:cNvPr id="68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7" y="919059"/>
            <a:ext cx="393971" cy="262319"/>
          </a:xfrm>
          <a:prstGeom prst="rect">
            <a:avLst/>
          </a:prstGeom>
          <a:noFill/>
          <a:ln>
            <a:noFill/>
          </a:ln>
          <a:effectLst>
            <a:glow rad="139700">
              <a:schemeClr val="tx2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Connecteur droit 69"/>
          <p:cNvCxnSpPr>
            <a:endCxn id="68" idx="1"/>
          </p:cNvCxnSpPr>
          <p:nvPr/>
        </p:nvCxnSpPr>
        <p:spPr>
          <a:xfrm flipV="1">
            <a:off x="3835729" y="1050219"/>
            <a:ext cx="4285608" cy="340083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>
            <a:endCxn id="88" idx="6"/>
          </p:cNvCxnSpPr>
          <p:nvPr/>
        </p:nvCxnSpPr>
        <p:spPr>
          <a:xfrm>
            <a:off x="3819538" y="1397046"/>
            <a:ext cx="1915892" cy="387895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7F113A-468D-44AA-8773-657010A3A983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60439" y="116311"/>
            <a:ext cx="8424000" cy="342000"/>
          </a:xfrm>
        </p:spPr>
        <p:txBody>
          <a:bodyPr/>
          <a:lstStyle/>
          <a:p>
            <a:r>
              <a:rPr lang="en-US" dirty="0" smtClean="0"/>
              <a:t>Multi-orbit space situational awareness </a:t>
            </a:r>
            <a:endParaRPr lang="en-US" dirty="0"/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532000" y="4732022"/>
            <a:ext cx="252000" cy="288000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1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830000" y="4732022"/>
            <a:ext cx="648000" cy="288000"/>
          </a:xfrm>
        </p:spPr>
        <p:txBody>
          <a:bodyPr/>
          <a:lstStyle/>
          <a:p>
            <a:fld id="{D1045652-497F-4863-94DC-07914FE57B23}" type="datetime1">
              <a:rPr lang="fr-FR" noProof="0" smtClean="0"/>
              <a:t>16/11/2021</a:t>
            </a:fld>
            <a:endParaRPr lang="en-US" noProof="0" dirty="0"/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652124" y="4732022"/>
            <a:ext cx="2087881" cy="288000"/>
          </a:xfrm>
        </p:spPr>
        <p:txBody>
          <a:bodyPr/>
          <a:lstStyle/>
          <a:p>
            <a:r>
              <a:rPr lang="en-US" smtClean="0"/>
              <a:t>IFRI Conference</a:t>
            </a:r>
            <a:endParaRPr lang="en-US" noProof="0" dirty="0"/>
          </a:p>
        </p:txBody>
      </p:sp>
      <p:pic>
        <p:nvPicPr>
          <p:cNvPr id="21" name="Picture 2" descr="Y:\Images SSA\Nerpio - Copie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89" y="3385978"/>
            <a:ext cx="1676442" cy="9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205" y="1970534"/>
            <a:ext cx="2520280" cy="131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 descr="Y:\Images SSA\uwa_leo - C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248" y="3417614"/>
            <a:ext cx="720080" cy="96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48" y="2005951"/>
            <a:ext cx="2520280" cy="131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Étoile à 5 branches 26"/>
          <p:cNvSpPr>
            <a:spLocks noChangeAspect="1"/>
          </p:cNvSpPr>
          <p:nvPr/>
        </p:nvSpPr>
        <p:spPr>
          <a:xfrm>
            <a:off x="6837412" y="2279506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/>
          <p:cNvSpPr>
            <a:spLocks noChangeAspect="1"/>
          </p:cNvSpPr>
          <p:nvPr/>
        </p:nvSpPr>
        <p:spPr>
          <a:xfrm>
            <a:off x="6920012" y="2453650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/>
          <p:cNvSpPr>
            <a:spLocks noChangeAspect="1"/>
          </p:cNvSpPr>
          <p:nvPr/>
        </p:nvSpPr>
        <p:spPr>
          <a:xfrm>
            <a:off x="7822376" y="2834630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5 branches 29"/>
          <p:cNvSpPr>
            <a:spLocks noChangeAspect="1"/>
          </p:cNvSpPr>
          <p:nvPr/>
        </p:nvSpPr>
        <p:spPr>
          <a:xfrm>
            <a:off x="8636287" y="2853006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/>
          <p:cNvSpPr>
            <a:spLocks noChangeAspect="1"/>
          </p:cNvSpPr>
          <p:nvPr/>
        </p:nvSpPr>
        <p:spPr>
          <a:xfrm>
            <a:off x="8218199" y="2359377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/>
          <p:cNvSpPr>
            <a:spLocks noChangeAspect="1"/>
          </p:cNvSpPr>
          <p:nvPr/>
        </p:nvSpPr>
        <p:spPr>
          <a:xfrm>
            <a:off x="8722255" y="2402582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/>
          <p:cNvSpPr>
            <a:spLocks noChangeAspect="1"/>
          </p:cNvSpPr>
          <p:nvPr/>
        </p:nvSpPr>
        <p:spPr>
          <a:xfrm>
            <a:off x="8938279" y="3007449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/>
          <p:cNvSpPr>
            <a:spLocks noChangeAspect="1"/>
          </p:cNvSpPr>
          <p:nvPr/>
        </p:nvSpPr>
        <p:spPr>
          <a:xfrm>
            <a:off x="6706031" y="2762622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Étoile à 5 branches 39"/>
          <p:cNvSpPr>
            <a:spLocks noChangeAspect="1"/>
          </p:cNvSpPr>
          <p:nvPr/>
        </p:nvSpPr>
        <p:spPr>
          <a:xfrm>
            <a:off x="7786151" y="2330574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Étoile à 5 branches 40"/>
          <p:cNvSpPr>
            <a:spLocks noChangeAspect="1"/>
          </p:cNvSpPr>
          <p:nvPr/>
        </p:nvSpPr>
        <p:spPr>
          <a:xfrm>
            <a:off x="8405420" y="2330574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Étoile à 5 branches 41"/>
          <p:cNvSpPr>
            <a:spLocks noChangeAspect="1"/>
          </p:cNvSpPr>
          <p:nvPr/>
        </p:nvSpPr>
        <p:spPr>
          <a:xfrm>
            <a:off x="7072412" y="2474590"/>
            <a:ext cx="43205" cy="4320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 bwMode="gray">
          <a:xfrm>
            <a:off x="367400" y="557194"/>
            <a:ext cx="4708464" cy="376715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338" indent="-107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 smtClean="0"/>
              <a:t>GEOTracker</a:t>
            </a:r>
            <a:r>
              <a:rPr lang="fr-FR" dirty="0"/>
              <a:t>®</a:t>
            </a:r>
            <a:r>
              <a:rPr lang="fr-FR" dirty="0" smtClean="0"/>
              <a:t>: an </a:t>
            </a:r>
            <a:r>
              <a:rPr lang="fr-FR" dirty="0" err="1" smtClean="0"/>
              <a:t>operational</a:t>
            </a:r>
            <a:r>
              <a:rPr lang="fr-FR" dirty="0" smtClean="0"/>
              <a:t> surveillance network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Worldwide network of </a:t>
            </a:r>
            <a:r>
              <a:rPr lang="fr-FR" dirty="0" err="1" smtClean="0"/>
              <a:t>ground-based</a:t>
            </a:r>
            <a:r>
              <a:rPr lang="fr-FR" dirty="0" smtClean="0"/>
              <a:t> </a:t>
            </a:r>
            <a:r>
              <a:rPr lang="fr-FR" dirty="0" err="1" smtClean="0"/>
              <a:t>optical</a:t>
            </a:r>
            <a:r>
              <a:rPr lang="fr-FR" dirty="0" smtClean="0"/>
              <a:t> </a:t>
            </a:r>
            <a:r>
              <a:rPr lang="fr-FR" dirty="0" err="1" smtClean="0"/>
              <a:t>sensors</a:t>
            </a:r>
            <a:r>
              <a:rPr lang="fr-FR" dirty="0" smtClean="0"/>
              <a:t> for GEO-MEO-LEO surveillance &amp; </a:t>
            </a:r>
            <a:r>
              <a:rPr lang="fr-FR" dirty="0" err="1" smtClean="0"/>
              <a:t>tracking</a:t>
            </a:r>
            <a:endParaRPr lang="fr-FR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Data management and exploitation center (</a:t>
            </a:r>
            <a:r>
              <a:rPr lang="fr-FR" dirty="0" err="1" smtClean="0"/>
              <a:t>catalog</a:t>
            </a:r>
            <a:r>
              <a:rPr lang="fr-FR" dirty="0" smtClean="0"/>
              <a:t>, </a:t>
            </a:r>
            <a:r>
              <a:rPr lang="fr-FR" dirty="0" err="1" smtClean="0"/>
              <a:t>characterization</a:t>
            </a:r>
            <a:r>
              <a:rPr lang="fr-FR" dirty="0" smtClean="0"/>
              <a:t>, intelligence)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Provision of </a:t>
            </a:r>
            <a:r>
              <a:rPr lang="fr-FR" dirty="0" err="1" smtClean="0"/>
              <a:t>operational</a:t>
            </a:r>
            <a:r>
              <a:rPr lang="fr-FR" dirty="0" smtClean="0"/>
              <a:t> services to </a:t>
            </a:r>
            <a:r>
              <a:rPr lang="fr-FR" dirty="0" err="1" smtClean="0"/>
              <a:t>institutional</a:t>
            </a:r>
            <a:r>
              <a:rPr lang="fr-FR" dirty="0"/>
              <a:t> </a:t>
            </a:r>
            <a:r>
              <a:rPr lang="fr-FR" dirty="0" smtClean="0"/>
              <a:t>and commercial </a:t>
            </a:r>
            <a:r>
              <a:rPr lang="fr-FR" dirty="0" err="1" smtClean="0"/>
              <a:t>customers</a:t>
            </a:r>
            <a:r>
              <a:rPr lang="fr-FR" dirty="0" smtClean="0"/>
              <a:t> (</a:t>
            </a:r>
            <a:r>
              <a:rPr lang="fr-FR" u="sng" dirty="0" err="1" smtClean="0"/>
              <a:t>ArianeGroup</a:t>
            </a:r>
            <a:r>
              <a:rPr lang="fr-FR" u="sng" dirty="0" smtClean="0"/>
              <a:t> </a:t>
            </a:r>
            <a:r>
              <a:rPr lang="fr-FR" u="sng" dirty="0" err="1" smtClean="0"/>
              <a:t>trusted</a:t>
            </a:r>
            <a:r>
              <a:rPr lang="fr-FR" u="sng" dirty="0" smtClean="0"/>
              <a:t> </a:t>
            </a:r>
            <a:r>
              <a:rPr lang="fr-FR" u="sng" dirty="0" err="1" smtClean="0"/>
              <a:t>operator</a:t>
            </a:r>
            <a:r>
              <a:rPr lang="fr-FR" u="sng" dirty="0" smtClean="0"/>
              <a:t> of the French </a:t>
            </a:r>
            <a:r>
              <a:rPr lang="fr-FR" u="sng" dirty="0" err="1" smtClean="0"/>
              <a:t>MoD</a:t>
            </a:r>
            <a:r>
              <a:rPr lang="fr-FR" u="sng" dirty="0" smtClean="0"/>
              <a:t>)</a:t>
            </a:r>
            <a:endParaRPr lang="fr-FR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Constant network adaptation to </a:t>
            </a:r>
            <a:r>
              <a:rPr lang="fr-FR" dirty="0" err="1" smtClean="0"/>
              <a:t>meet</a:t>
            </a:r>
            <a:r>
              <a:rPr lang="fr-FR" dirty="0" smtClean="0"/>
              <a:t> </a:t>
            </a:r>
            <a:r>
              <a:rPr lang="fr-FR" dirty="0" err="1" smtClean="0"/>
              <a:t>customers</a:t>
            </a:r>
            <a:r>
              <a:rPr lang="fr-FR" dirty="0" smtClean="0"/>
              <a:t>’ </a:t>
            </a:r>
            <a:r>
              <a:rPr lang="fr-FR" dirty="0" err="1" smtClean="0"/>
              <a:t>evolving</a:t>
            </a:r>
            <a:r>
              <a:rPr lang="fr-FR" dirty="0" smtClean="0"/>
              <a:t> </a:t>
            </a:r>
            <a:r>
              <a:rPr lang="fr-FR" dirty="0" err="1" smtClean="0"/>
              <a:t>needs</a:t>
            </a:r>
            <a:r>
              <a:rPr lang="fr-FR" dirty="0" smtClean="0"/>
              <a:t>:</a:t>
            </a:r>
          </a:p>
          <a:p>
            <a:pPr marL="465750" lvl="3" indent="-285750">
              <a:buFont typeface="Courier New" panose="02070309020205020404" pitchFamily="49" charset="0"/>
              <a:buChar char="o"/>
            </a:pPr>
            <a:r>
              <a:rPr lang="fr-FR" b="1" u="sng" dirty="0" smtClean="0"/>
              <a:t>2017</a:t>
            </a:r>
            <a:r>
              <a:rPr lang="fr-FR" b="1" dirty="0" smtClean="0"/>
              <a:t>: 5 sites 5 stations </a:t>
            </a:r>
          </a:p>
          <a:p>
            <a:pPr marL="465750" lvl="3" indent="-285750">
              <a:buFont typeface="Courier New" panose="02070309020205020404" pitchFamily="49" charset="0"/>
              <a:buChar char="o"/>
            </a:pPr>
            <a:r>
              <a:rPr lang="fr-FR" b="1" u="sng" dirty="0" smtClean="0"/>
              <a:t>2021</a:t>
            </a:r>
            <a:r>
              <a:rPr lang="fr-FR" b="1" dirty="0" smtClean="0"/>
              <a:t>: 9 sites 14 stations</a:t>
            </a:r>
          </a:p>
          <a:p>
            <a:pPr marL="465750" lvl="3" indent="-285750">
              <a:buFont typeface="Courier New" panose="02070309020205020404" pitchFamily="49" charset="0"/>
              <a:buChar char="o"/>
            </a:pPr>
            <a:r>
              <a:rPr lang="fr-FR" b="1" u="sng" dirty="0" smtClean="0"/>
              <a:t>2025</a:t>
            </a:r>
            <a:r>
              <a:rPr lang="fr-FR" b="1" dirty="0" smtClean="0"/>
              <a:t>: 18 sites 35 stations</a:t>
            </a:r>
          </a:p>
          <a:p>
            <a:pPr lvl="1"/>
            <a:r>
              <a:rPr lang="fr-FR" dirty="0" smtClean="0"/>
              <a:t>    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06" y="493728"/>
            <a:ext cx="2566860" cy="1492782"/>
          </a:xfrm>
          <a:prstGeom prst="rect">
            <a:avLst/>
          </a:prstGeom>
        </p:spPr>
      </p:pic>
      <p:sp>
        <p:nvSpPr>
          <p:cNvPr id="61" name="Rounded Rectangle 58"/>
          <p:cNvSpPr>
            <a:spLocks noGrp="1"/>
          </p:cNvSpPr>
          <p:nvPr>
            <p:ph idx="1"/>
          </p:nvPr>
        </p:nvSpPr>
        <p:spPr bwMode="auto">
          <a:xfrm>
            <a:off x="539552" y="4410858"/>
            <a:ext cx="8424000" cy="60916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736" tIns="46368" rIns="92736" bIns="46368" anchor="ctr"/>
          <a:lstStyle/>
          <a:p>
            <a:pPr algn="ctr">
              <a:lnSpc>
                <a:spcPct val="95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fr-FR" altLang="en-US" b="1" dirty="0" smtClean="0">
                <a:solidFill>
                  <a:schemeClr val="bg1"/>
                </a:solidFill>
              </a:rPr>
              <a:t>GEO/MEO commercial service </a:t>
            </a:r>
            <a:r>
              <a:rPr lang="fr-FR" altLang="en-US" b="1" dirty="0" err="1" smtClean="0">
                <a:solidFill>
                  <a:schemeClr val="bg1"/>
                </a:solidFill>
              </a:rPr>
              <a:t>offer</a:t>
            </a:r>
            <a:r>
              <a:rPr lang="fr-FR" altLang="en-US" b="1" dirty="0" smtClean="0">
                <a:solidFill>
                  <a:schemeClr val="bg1"/>
                </a:solidFill>
              </a:rPr>
              <a:t> for </a:t>
            </a:r>
            <a:r>
              <a:rPr lang="fr-FR" altLang="en-US" b="1" dirty="0" err="1" smtClean="0">
                <a:solidFill>
                  <a:schemeClr val="bg1"/>
                </a:solidFill>
              </a:rPr>
              <a:t>government</a:t>
            </a:r>
            <a:r>
              <a:rPr lang="fr-FR" altLang="en-US" b="1" dirty="0" smtClean="0">
                <a:solidFill>
                  <a:schemeClr val="bg1"/>
                </a:solidFill>
              </a:rPr>
              <a:t> and commercial </a:t>
            </a:r>
            <a:r>
              <a:rPr lang="fr-FR" altLang="en-US" b="1" dirty="0" err="1" smtClean="0">
                <a:solidFill>
                  <a:schemeClr val="bg1"/>
                </a:solidFill>
              </a:rPr>
              <a:t>customers</a:t>
            </a:r>
            <a:endParaRPr lang="fr-FR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dirty="0" smtClean="0">
                <a:solidFill>
                  <a:schemeClr val="bg1"/>
                </a:solidFill>
              </a:rPr>
              <a:t>10 % of </a:t>
            </a:r>
            <a:r>
              <a:rPr lang="fr-FR" altLang="en-US" dirty="0" err="1" smtClean="0">
                <a:solidFill>
                  <a:schemeClr val="bg1"/>
                </a:solidFill>
              </a:rPr>
              <a:t>detected</a:t>
            </a:r>
            <a:r>
              <a:rPr lang="fr-FR" altLang="en-US" dirty="0" smtClean="0">
                <a:solidFill>
                  <a:schemeClr val="bg1"/>
                </a:solidFill>
              </a:rPr>
              <a:t> </a:t>
            </a:r>
            <a:r>
              <a:rPr lang="fr-FR" altLang="en-US" dirty="0" err="1" smtClean="0">
                <a:solidFill>
                  <a:schemeClr val="bg1"/>
                </a:solidFill>
              </a:rPr>
              <a:t>objects</a:t>
            </a:r>
            <a:r>
              <a:rPr lang="fr-FR" altLang="en-US" dirty="0" smtClean="0">
                <a:solidFill>
                  <a:schemeClr val="bg1"/>
                </a:solidFill>
              </a:rPr>
              <a:t> are not in the public catalogue</a:t>
            </a:r>
          </a:p>
        </p:txBody>
      </p:sp>
    </p:spTree>
    <p:extLst>
      <p:ext uri="{BB962C8B-B14F-4D97-AF65-F5344CB8AC3E}">
        <p14:creationId xmlns:p14="http://schemas.microsoft.com/office/powerpoint/2010/main" val="40171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6054" y="275182"/>
            <a:ext cx="8424000" cy="612000"/>
          </a:xfrm>
        </p:spPr>
        <p:txBody>
          <a:bodyPr/>
          <a:lstStyle/>
          <a:p>
            <a:r>
              <a:rPr lang="fr-FR" dirty="0" err="1" smtClean="0"/>
              <a:t>Continuously</a:t>
            </a:r>
            <a:r>
              <a:rPr lang="fr-FR" dirty="0" smtClean="0"/>
              <a:t> </a:t>
            </a:r>
            <a:r>
              <a:rPr lang="fr-FR" dirty="0" err="1" smtClean="0"/>
              <a:t>Implementing</a:t>
            </a:r>
            <a:r>
              <a:rPr lang="fr-FR" dirty="0" smtClean="0"/>
              <a:t> new </a:t>
            </a:r>
            <a:r>
              <a:rPr lang="fr-FR" dirty="0" err="1" smtClean="0"/>
              <a:t>capabilities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526" y="760580"/>
            <a:ext cx="2771113" cy="36417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 err="1" smtClean="0"/>
              <a:t>Applied</a:t>
            </a:r>
            <a:r>
              <a:rPr lang="fr-FR" dirty="0" smtClean="0"/>
              <a:t> </a:t>
            </a:r>
            <a:r>
              <a:rPr lang="fr-FR" dirty="0" err="1" smtClean="0"/>
              <a:t>Artificial</a:t>
            </a:r>
            <a:r>
              <a:rPr lang="fr-FR" dirty="0" smtClean="0"/>
              <a:t> Intelligence (AI) 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Automated</a:t>
            </a:r>
            <a:r>
              <a:rPr lang="fr-FR" dirty="0" smtClean="0"/>
              <a:t> </a:t>
            </a:r>
            <a:r>
              <a:rPr lang="fr-FR" dirty="0" err="1" smtClean="0"/>
              <a:t>survey</a:t>
            </a:r>
            <a:r>
              <a:rPr lang="fr-FR" dirty="0" smtClean="0"/>
              <a:t>/</a:t>
            </a:r>
            <a:r>
              <a:rPr lang="fr-FR" dirty="0" err="1" smtClean="0"/>
              <a:t>tracking</a:t>
            </a:r>
            <a:r>
              <a:rPr lang="fr-FR" dirty="0" smtClean="0"/>
              <a:t>/</a:t>
            </a:r>
            <a:r>
              <a:rPr lang="fr-FR" dirty="0" err="1" smtClean="0"/>
              <a:t>cataloguing</a:t>
            </a:r>
            <a:r>
              <a:rPr lang="fr-FR" dirty="0" smtClean="0"/>
              <a:t> of </a:t>
            </a:r>
            <a:r>
              <a:rPr lang="fr-FR" dirty="0" err="1" smtClean="0"/>
              <a:t>objects</a:t>
            </a:r>
            <a:r>
              <a:rPr lang="fr-FR" dirty="0" smtClean="0"/>
              <a:t> of </a:t>
            </a:r>
            <a:r>
              <a:rPr lang="fr-FR" dirty="0" err="1" smtClean="0"/>
              <a:t>interest</a:t>
            </a:r>
            <a:endParaRPr lang="fr-FR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Improved</a:t>
            </a:r>
            <a:r>
              <a:rPr lang="fr-FR" dirty="0" smtClean="0"/>
              <a:t> </a:t>
            </a:r>
            <a:r>
              <a:rPr lang="fr-FR" dirty="0" err="1" smtClean="0"/>
              <a:t>characterization</a:t>
            </a:r>
            <a:r>
              <a:rPr lang="fr-FR" dirty="0" smtClean="0"/>
              <a:t> </a:t>
            </a:r>
            <a:r>
              <a:rPr lang="fr-FR" dirty="0" err="1" smtClean="0"/>
              <a:t>though</a:t>
            </a:r>
            <a:r>
              <a:rPr lang="fr-FR" dirty="0" smtClean="0"/>
              <a:t> machine </a:t>
            </a:r>
            <a:r>
              <a:rPr lang="fr-FR" dirty="0" err="1" smtClean="0"/>
              <a:t>learning</a:t>
            </a:r>
            <a:r>
              <a:rPr lang="fr-FR" dirty="0" smtClean="0"/>
              <a:t> </a:t>
            </a:r>
            <a:r>
              <a:rPr lang="fr-FR" dirty="0" err="1" smtClean="0"/>
              <a:t>algorithms</a:t>
            </a:r>
            <a:r>
              <a:rPr lang="fr-FR" dirty="0" smtClean="0"/>
              <a:t> (pattern of life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etc</a:t>
            </a:r>
            <a:r>
              <a:rPr lang="fr-FR" dirty="0" smtClean="0"/>
              <a:t>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Implementation</a:t>
            </a:r>
            <a:r>
              <a:rPr lang="fr-FR" dirty="0" smtClean="0"/>
              <a:t> of Command &amp; Control (C2) </a:t>
            </a:r>
            <a:r>
              <a:rPr lang="fr-FR" dirty="0" err="1" smtClean="0"/>
              <a:t>functionalities</a:t>
            </a:r>
            <a:r>
              <a:rPr lang="fr-FR" dirty="0" smtClean="0"/>
              <a:t> (support to </a:t>
            </a:r>
            <a:r>
              <a:rPr lang="fr-FR" dirty="0" err="1" smtClean="0"/>
              <a:t>decision-making</a:t>
            </a:r>
            <a:r>
              <a:rPr lang="fr-FR" dirty="0" smtClean="0"/>
              <a:t>)    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Double flèche horizontale 6"/>
          <p:cNvSpPr/>
          <p:nvPr/>
        </p:nvSpPr>
        <p:spPr>
          <a:xfrm>
            <a:off x="144875" y="4360511"/>
            <a:ext cx="8991600" cy="782990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 err="1" smtClean="0"/>
              <a:t>Technological</a:t>
            </a:r>
            <a:r>
              <a:rPr lang="fr-FR" sz="1600" b="1" dirty="0" smtClean="0"/>
              <a:t> roadmap</a:t>
            </a:r>
            <a:endParaRPr lang="fr-FR" sz="16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01" y="3488819"/>
            <a:ext cx="879617" cy="8716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1" y="3590287"/>
            <a:ext cx="997513" cy="736069"/>
          </a:xfrm>
          <a:prstGeom prst="rect">
            <a:avLst/>
          </a:prstGeom>
        </p:spPr>
      </p:pic>
      <p:sp>
        <p:nvSpPr>
          <p:cNvPr id="17" name="Espace réservé de la date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C1AFE3-86CB-4864-9CBD-A9A88DE4B7D6}" type="datetime1">
              <a:rPr lang="fr-FR" smtClean="0">
                <a:solidFill>
                  <a:prstClr val="black"/>
                </a:solidFill>
              </a:rPr>
              <a:t>16/11/2021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IFRI Conference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 bwMode="gray">
          <a:xfrm>
            <a:off x="3198157" y="762427"/>
            <a:ext cx="2771113" cy="36417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338" indent="-107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Satellite Laser </a:t>
            </a:r>
            <a:r>
              <a:rPr lang="fr-FR" dirty="0" err="1" smtClean="0"/>
              <a:t>Ranging</a:t>
            </a:r>
            <a:r>
              <a:rPr lang="fr-FR" dirty="0" smtClean="0"/>
              <a:t> (SLR)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Advanced LEO </a:t>
            </a:r>
            <a:r>
              <a:rPr lang="fr-FR" dirty="0" err="1" smtClean="0"/>
              <a:t>tracking</a:t>
            </a:r>
            <a:r>
              <a:rPr lang="fr-FR" dirty="0" smtClean="0"/>
              <a:t> </a:t>
            </a:r>
            <a:r>
              <a:rPr lang="fr-FR" dirty="0" err="1" smtClean="0"/>
              <a:t>functionalities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eye-safe</a:t>
            </a:r>
            <a:r>
              <a:rPr lang="fr-FR" dirty="0" smtClean="0"/>
              <a:t> laser (compatible </a:t>
            </a:r>
            <a:r>
              <a:rPr lang="fr-FR" dirty="0" err="1" smtClean="0"/>
              <a:t>with</a:t>
            </a:r>
            <a:r>
              <a:rPr lang="fr-FR" dirty="0" smtClean="0"/>
              <a:t> air </a:t>
            </a:r>
            <a:r>
              <a:rPr lang="fr-FR" dirty="0" err="1" smtClean="0"/>
              <a:t>traffic</a:t>
            </a:r>
            <a:r>
              <a:rPr lang="fr-FR" dirty="0" smtClean="0"/>
              <a:t> </a:t>
            </a:r>
            <a:r>
              <a:rPr lang="fr-FR" dirty="0" err="1" smtClean="0"/>
              <a:t>safety</a:t>
            </a:r>
            <a:r>
              <a:rPr lang="fr-FR" dirty="0" smtClean="0"/>
              <a:t> </a:t>
            </a:r>
            <a:r>
              <a:rPr lang="fr-FR" dirty="0" err="1" smtClean="0"/>
              <a:t>requirements</a:t>
            </a:r>
            <a:r>
              <a:rPr lang="fr-FR" dirty="0" smtClean="0"/>
              <a:t>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Ongoing</a:t>
            </a:r>
            <a:r>
              <a:rPr lang="fr-FR" dirty="0" smtClean="0"/>
              <a:t> </a:t>
            </a:r>
            <a:r>
              <a:rPr lang="fr-FR" dirty="0" err="1" smtClean="0"/>
              <a:t>experimentations</a:t>
            </a:r>
            <a:r>
              <a:rPr lang="fr-FR" dirty="0" smtClean="0"/>
              <a:t> on non-</a:t>
            </a:r>
            <a:r>
              <a:rPr lang="fr-FR" dirty="0" err="1" smtClean="0"/>
              <a:t>cooperative</a:t>
            </a:r>
            <a:r>
              <a:rPr lang="fr-FR" dirty="0" smtClean="0"/>
              <a:t> </a:t>
            </a:r>
            <a:r>
              <a:rPr lang="fr-FR" dirty="0" err="1" smtClean="0"/>
              <a:t>objects</a:t>
            </a:r>
            <a:endParaRPr lang="fr-FR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Successful</a:t>
            </a:r>
            <a:r>
              <a:rPr lang="fr-FR" dirty="0" smtClean="0"/>
              <a:t> test </a:t>
            </a:r>
            <a:r>
              <a:rPr lang="fr-FR" dirty="0" err="1" smtClean="0"/>
              <a:t>campaign</a:t>
            </a:r>
            <a:r>
              <a:rPr lang="fr-FR" dirty="0" smtClean="0"/>
              <a:t> in </a:t>
            </a:r>
            <a:r>
              <a:rPr lang="fr-FR" dirty="0" err="1" smtClean="0"/>
              <a:t>october</a:t>
            </a:r>
            <a:r>
              <a:rPr lang="fr-FR" dirty="0" smtClean="0"/>
              <a:t> 2019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dedicated</a:t>
            </a:r>
            <a:r>
              <a:rPr lang="fr-FR" dirty="0" smtClean="0"/>
              <a:t> XP station: </a:t>
            </a:r>
            <a:r>
              <a:rPr lang="fr-FR" u="sng" dirty="0"/>
              <a:t>a</a:t>
            </a:r>
            <a:r>
              <a:rPr lang="fr-FR" u="sng" dirty="0" smtClean="0"/>
              <a:t> </a:t>
            </a:r>
            <a:r>
              <a:rPr lang="fr-FR" u="sng" dirty="0" err="1" smtClean="0"/>
              <a:t>European</a:t>
            </a:r>
            <a:r>
              <a:rPr lang="fr-FR" u="sng" dirty="0" smtClean="0"/>
              <a:t> first!!</a:t>
            </a:r>
            <a:r>
              <a:rPr lang="fr-FR" dirty="0" smtClean="0"/>
              <a:t>       </a:t>
            </a:r>
            <a:endParaRPr lang="fr-FR" dirty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 bwMode="gray">
          <a:xfrm>
            <a:off x="6181788" y="755286"/>
            <a:ext cx="2771113" cy="36417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338" indent="-107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 smtClean="0"/>
              <a:t>Daytime</a:t>
            </a:r>
            <a:r>
              <a:rPr lang="fr-FR" dirty="0" smtClean="0"/>
              <a:t> </a:t>
            </a:r>
            <a:r>
              <a:rPr lang="fr-FR" dirty="0" err="1" smtClean="0"/>
              <a:t>tracking</a:t>
            </a:r>
            <a:r>
              <a:rPr lang="fr-FR" dirty="0" smtClean="0"/>
              <a:t> </a:t>
            </a:r>
          </a:p>
          <a:p>
            <a:pPr lvl="1"/>
            <a:endParaRPr lang="fr-FR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/>
              <a:t>T</a:t>
            </a:r>
            <a:r>
              <a:rPr lang="fr-FR" dirty="0" smtClean="0"/>
              <a:t>est </a:t>
            </a:r>
            <a:r>
              <a:rPr lang="fr-FR" dirty="0" err="1" smtClean="0"/>
              <a:t>campaigns</a:t>
            </a:r>
            <a:r>
              <a:rPr lang="fr-FR" dirty="0" smtClean="0"/>
              <a:t> </a:t>
            </a:r>
            <a:r>
              <a:rPr lang="fr-FR" dirty="0" err="1" smtClean="0"/>
              <a:t>ongoing</a:t>
            </a:r>
            <a:r>
              <a:rPr lang="fr-FR" dirty="0" smtClean="0"/>
              <a:t>: good initial </a:t>
            </a:r>
            <a:r>
              <a:rPr lang="fr-FR" dirty="0" err="1" smtClean="0"/>
              <a:t>results</a:t>
            </a:r>
            <a:endParaRPr lang="fr-FR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Goal: </a:t>
            </a:r>
            <a:r>
              <a:rPr lang="fr-FR" dirty="0" err="1" smtClean="0"/>
              <a:t>expand</a:t>
            </a:r>
            <a:r>
              <a:rPr lang="fr-FR" dirty="0" smtClean="0"/>
              <a:t> observation </a:t>
            </a:r>
            <a:r>
              <a:rPr lang="fr-FR" dirty="0" err="1" smtClean="0"/>
              <a:t>windows</a:t>
            </a:r>
            <a:endParaRPr lang="fr-FR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Extension in the </a:t>
            </a:r>
            <a:r>
              <a:rPr lang="fr-FR" dirty="0" err="1" smtClean="0"/>
              <a:t>infrared</a:t>
            </a:r>
            <a:r>
              <a:rPr lang="fr-FR" dirty="0" smtClean="0"/>
              <a:t> </a:t>
            </a:r>
            <a:r>
              <a:rPr lang="fr-FR" dirty="0" err="1" smtClean="0"/>
              <a:t>domain</a:t>
            </a:r>
            <a:r>
              <a:rPr lang="fr-FR" dirty="0" smtClean="0"/>
              <a:t> (IR)   </a:t>
            </a:r>
            <a:endParaRPr lang="fr-FR" dirty="0"/>
          </a:p>
        </p:txBody>
      </p:sp>
      <p:pic>
        <p:nvPicPr>
          <p:cNvPr id="21" name="Picture 4" descr="Z:\SSA\workspace_matlab\Platform_classifier\output\Magnitude_3824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5026" r="8023" b="5026"/>
          <a:stretch/>
        </p:blipFill>
        <p:spPr bwMode="auto">
          <a:xfrm>
            <a:off x="303583" y="3584526"/>
            <a:ext cx="1335894" cy="7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13" y="3584527"/>
            <a:ext cx="1548942" cy="7418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10" y="2801308"/>
            <a:ext cx="1636467" cy="1525048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6769688" y="3957025"/>
            <a:ext cx="1595309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</a:rPr>
              <a:t>Satellite </a:t>
            </a:r>
            <a:r>
              <a:rPr lang="fr-FR" sz="900" dirty="0" err="1" smtClean="0">
                <a:solidFill>
                  <a:schemeClr val="bg1"/>
                </a:solidFill>
              </a:rPr>
              <a:t>seen</a:t>
            </a:r>
            <a:r>
              <a:rPr lang="fr-FR" sz="900" dirty="0" smtClean="0">
                <a:solidFill>
                  <a:schemeClr val="bg1"/>
                </a:solidFill>
              </a:rPr>
              <a:t> </a:t>
            </a:r>
            <a:r>
              <a:rPr lang="fr-FR" sz="900" dirty="0" err="1" smtClean="0">
                <a:solidFill>
                  <a:schemeClr val="bg1"/>
                </a:solidFill>
              </a:rPr>
              <a:t>from</a:t>
            </a:r>
            <a:r>
              <a:rPr lang="fr-FR" sz="900" dirty="0" smtClean="0">
                <a:solidFill>
                  <a:schemeClr val="bg1"/>
                </a:solidFill>
              </a:rPr>
              <a:t> France </a:t>
            </a:r>
            <a:br>
              <a:rPr lang="fr-FR" sz="900" dirty="0" smtClean="0">
                <a:solidFill>
                  <a:schemeClr val="bg1"/>
                </a:solidFill>
              </a:rPr>
            </a:br>
            <a:r>
              <a:rPr lang="fr-FR" sz="900" dirty="0" smtClean="0">
                <a:solidFill>
                  <a:schemeClr val="bg1"/>
                </a:solidFill>
              </a:rPr>
              <a:t>17h30 UTC in </a:t>
            </a:r>
            <a:r>
              <a:rPr lang="fr-FR" sz="900" dirty="0" err="1" smtClean="0">
                <a:solidFill>
                  <a:schemeClr val="bg1"/>
                </a:solidFill>
              </a:rPr>
              <a:t>summer</a:t>
            </a:r>
            <a:endParaRPr lang="fr-FR" sz="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08954" y="2367954"/>
            <a:ext cx="8083084" cy="7168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		</a:t>
            </a:r>
            <a:r>
              <a:rPr lang="fr-FR" sz="1600" b="1" dirty="0" err="1" smtClean="0">
                <a:solidFill>
                  <a:schemeClr val="tx1"/>
                </a:solidFill>
              </a:rPr>
              <a:t>Proprietary</a:t>
            </a:r>
            <a:r>
              <a:rPr lang="fr-FR" sz="1600" b="1" dirty="0" smtClean="0">
                <a:solidFill>
                  <a:schemeClr val="tx1"/>
                </a:solidFill>
              </a:rPr>
              <a:t> end-to-end architecture </a:t>
            </a:r>
            <a:r>
              <a:rPr lang="fr-FR" sz="1600" dirty="0" smtClean="0">
                <a:solidFill>
                  <a:schemeClr val="tx1"/>
                </a:solidFill>
              </a:rPr>
              <a:t>for responsive and </a:t>
            </a:r>
            <a:r>
              <a:rPr lang="fr-FR" sz="1600" dirty="0" err="1" smtClean="0">
                <a:solidFill>
                  <a:schemeClr val="tx1"/>
                </a:solidFill>
              </a:rPr>
              <a:t>trustworthy</a:t>
            </a:r>
            <a:r>
              <a:rPr lang="fr-FR" sz="1600" dirty="0" smtClean="0">
                <a:solidFill>
                  <a:schemeClr val="tx1"/>
                </a:solidFill>
              </a:rPr>
              <a:t> solutions </a:t>
            </a:r>
            <a:r>
              <a:rPr lang="fr-FR" sz="1600" dirty="0" err="1" smtClean="0">
                <a:solidFill>
                  <a:schemeClr val="tx1"/>
                </a:solidFill>
              </a:rPr>
              <a:t>tailored</a:t>
            </a:r>
            <a:r>
              <a:rPr lang="fr-FR" sz="1600" dirty="0" smtClean="0">
                <a:solidFill>
                  <a:schemeClr val="tx1"/>
                </a:solidFill>
              </a:rPr>
              <a:t> to </a:t>
            </a:r>
            <a:r>
              <a:rPr lang="fr-FR" sz="1600" dirty="0" err="1" smtClean="0">
                <a:solidFill>
                  <a:schemeClr val="tx1"/>
                </a:solidFill>
              </a:rPr>
              <a:t>customers</a:t>
            </a:r>
            <a:r>
              <a:rPr lang="fr-FR" sz="1600" dirty="0" smtClean="0">
                <a:solidFill>
                  <a:schemeClr val="tx1"/>
                </a:solidFill>
              </a:rPr>
              <a:t>   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0000" y="195637"/>
            <a:ext cx="8424000" cy="612000"/>
          </a:xfrm>
        </p:spPr>
        <p:txBody>
          <a:bodyPr/>
          <a:lstStyle/>
          <a:p>
            <a:r>
              <a:rPr lang="fr-FR" dirty="0" smtClean="0"/>
              <a:t>GEOTRACKER – full-</a:t>
            </a:r>
            <a:r>
              <a:rPr lang="fr-FR" dirty="0" err="1" smtClean="0"/>
              <a:t>spectrum</a:t>
            </a:r>
            <a:r>
              <a:rPr lang="fr-FR" dirty="0" smtClean="0"/>
              <a:t> SSA services </a:t>
            </a:r>
            <a:r>
              <a:rPr lang="fr-FR" dirty="0" err="1" smtClean="0"/>
              <a:t>enhancing</a:t>
            </a:r>
            <a:r>
              <a:rPr lang="fr-FR" dirty="0" smtClean="0"/>
              <a:t> </a:t>
            </a:r>
            <a:r>
              <a:rPr lang="fr-FR" smtClean="0"/>
              <a:t>European </a:t>
            </a:r>
            <a:r>
              <a:rPr lang="fr-FR" dirty="0" err="1" smtClean="0"/>
              <a:t>strategic</a:t>
            </a:r>
            <a:r>
              <a:rPr lang="fr-FR" dirty="0" smtClean="0"/>
              <a:t> </a:t>
            </a:r>
            <a:r>
              <a:rPr lang="fr-FR" dirty="0" err="1" smtClean="0"/>
              <a:t>autonomy</a:t>
            </a:r>
            <a:r>
              <a:rPr lang="fr-FR" dirty="0" smtClean="0"/>
              <a:t> in the </a:t>
            </a:r>
            <a:r>
              <a:rPr lang="fr-FR" dirty="0" err="1" smtClean="0"/>
              <a:t>space</a:t>
            </a:r>
            <a:r>
              <a:rPr lang="fr-FR" dirty="0" smtClean="0"/>
              <a:t> </a:t>
            </a:r>
            <a:r>
              <a:rPr lang="fr-FR" dirty="0" err="1" smtClean="0"/>
              <a:t>domain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8" name="Rectangle 7"/>
          <p:cNvSpPr/>
          <p:nvPr/>
        </p:nvSpPr>
        <p:spPr>
          <a:xfrm>
            <a:off x="2555776" y="1633290"/>
            <a:ext cx="6436262" cy="5499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24/7 </a:t>
            </a:r>
            <a:r>
              <a:rPr lang="fr-FR" sz="1600" b="1" dirty="0" err="1" smtClean="0">
                <a:solidFill>
                  <a:schemeClr val="tx1"/>
                </a:solidFill>
              </a:rPr>
              <a:t>Operational</a:t>
            </a:r>
            <a:r>
              <a:rPr lang="fr-FR" sz="1600" b="1" dirty="0" smtClean="0">
                <a:solidFill>
                  <a:schemeClr val="tx1"/>
                </a:solidFill>
              </a:rPr>
              <a:t> services </a:t>
            </a:r>
            <a:r>
              <a:rPr lang="fr-FR" sz="1600" b="1" dirty="0" err="1" smtClean="0">
                <a:solidFill>
                  <a:schemeClr val="tx1"/>
                </a:solidFill>
              </a:rPr>
              <a:t>from</a:t>
            </a:r>
            <a:r>
              <a:rPr lang="fr-FR" sz="1600" b="1" dirty="0" smtClean="0">
                <a:solidFill>
                  <a:schemeClr val="tx1"/>
                </a:solidFill>
              </a:rPr>
              <a:t> LEO to GEO </a:t>
            </a:r>
            <a:r>
              <a:rPr lang="fr-FR" sz="1600" dirty="0" err="1" smtClean="0">
                <a:solidFill>
                  <a:schemeClr val="tx1"/>
                </a:solidFill>
              </a:rPr>
              <a:t>delivered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to </a:t>
            </a:r>
            <a:r>
              <a:rPr lang="fr-FR" sz="1600" dirty="0" err="1" smtClean="0">
                <a:solidFill>
                  <a:schemeClr val="tx1"/>
                </a:solidFill>
              </a:rPr>
              <a:t>institutional</a:t>
            </a:r>
            <a:r>
              <a:rPr lang="fr-FR" sz="1600" dirty="0" smtClean="0">
                <a:solidFill>
                  <a:schemeClr val="tx1"/>
                </a:solidFill>
              </a:rPr>
              <a:t> &amp; commercial </a:t>
            </a:r>
            <a:r>
              <a:rPr lang="fr-FR" sz="1600" dirty="0" err="1" smtClean="0">
                <a:solidFill>
                  <a:schemeClr val="tx1"/>
                </a:solidFill>
              </a:rPr>
              <a:t>customers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8954" y="936533"/>
            <a:ext cx="8083084" cy="5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		A </a:t>
            </a:r>
            <a:r>
              <a:rPr lang="fr-FR" sz="1600" b="1" dirty="0" err="1" smtClean="0">
                <a:solidFill>
                  <a:schemeClr val="tx1"/>
                </a:solidFill>
              </a:rPr>
              <a:t>worldwide</a:t>
            </a:r>
            <a:r>
              <a:rPr lang="fr-FR" sz="1600" b="1" dirty="0" smtClean="0">
                <a:solidFill>
                  <a:schemeClr val="tx1"/>
                </a:solidFill>
              </a:rPr>
              <a:t> network of </a:t>
            </a:r>
            <a:r>
              <a:rPr lang="fr-FR" sz="1600" b="1" dirty="0" err="1" smtClean="0">
                <a:solidFill>
                  <a:schemeClr val="tx1"/>
                </a:solidFill>
              </a:rPr>
              <a:t>ground-based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optical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sensors</a:t>
            </a:r>
            <a:r>
              <a:rPr lang="fr-FR" sz="1600" dirty="0" smtClean="0">
                <a:solidFill>
                  <a:schemeClr val="tx1"/>
                </a:solidFill>
              </a:rPr>
              <a:t>, </a:t>
            </a:r>
            <a:r>
              <a:rPr lang="fr-FR" sz="1600" dirty="0" err="1" smtClean="0">
                <a:solidFill>
                  <a:schemeClr val="tx1"/>
                </a:solidFill>
              </a:rPr>
              <a:t>owned</a:t>
            </a:r>
            <a:r>
              <a:rPr lang="fr-FR" sz="1600" dirty="0" smtClean="0">
                <a:solidFill>
                  <a:schemeClr val="tx1"/>
                </a:solidFill>
              </a:rPr>
              <a:t> and </a:t>
            </a:r>
            <a:r>
              <a:rPr lang="fr-FR" sz="1600" dirty="0" err="1" smtClean="0">
                <a:solidFill>
                  <a:schemeClr val="tx1"/>
                </a:solidFill>
              </a:rPr>
              <a:t>operated</a:t>
            </a:r>
            <a:r>
              <a:rPr lang="fr-FR" sz="1600" dirty="0" smtClean="0">
                <a:solidFill>
                  <a:schemeClr val="tx1"/>
                </a:solidFill>
              </a:rPr>
              <a:t> by </a:t>
            </a:r>
            <a:r>
              <a:rPr lang="fr-FR" sz="1600" dirty="0" err="1" smtClean="0">
                <a:solidFill>
                  <a:schemeClr val="tx1"/>
                </a:solidFill>
              </a:rPr>
              <a:t>ArianeGroup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8954" y="4073588"/>
            <a:ext cx="8083085" cy="605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>
                <a:solidFill>
                  <a:schemeClr val="tx1"/>
                </a:solidFill>
              </a:rPr>
              <a:t>	 </a:t>
            </a:r>
            <a:r>
              <a:rPr lang="fr-FR" sz="1600" b="1" dirty="0" err="1">
                <a:solidFill>
                  <a:schemeClr val="tx1"/>
                </a:solidFill>
              </a:rPr>
              <a:t>Involvement</a:t>
            </a:r>
            <a:r>
              <a:rPr lang="fr-FR" sz="1600" b="1" dirty="0">
                <a:solidFill>
                  <a:schemeClr val="tx1"/>
                </a:solidFill>
              </a:rPr>
              <a:t> in all </a:t>
            </a:r>
            <a:r>
              <a:rPr lang="fr-FR" sz="1600" b="1" dirty="0" err="1">
                <a:solidFill>
                  <a:schemeClr val="tx1"/>
                </a:solidFill>
              </a:rPr>
              <a:t>European</a:t>
            </a:r>
            <a:r>
              <a:rPr lang="fr-FR" sz="1600" b="1" dirty="0">
                <a:solidFill>
                  <a:schemeClr val="tx1"/>
                </a:solidFill>
              </a:rPr>
              <a:t> SSA </a:t>
            </a:r>
            <a:r>
              <a:rPr lang="fr-FR" sz="1600" b="1" dirty="0" err="1">
                <a:solidFill>
                  <a:schemeClr val="tx1"/>
                </a:solidFill>
              </a:rPr>
              <a:t>activities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(STM, EU SST, EDIDP)</a:t>
            </a:r>
          </a:p>
          <a:p>
            <a:pPr algn="r"/>
            <a:r>
              <a:rPr lang="fr-FR" sz="1600" dirty="0" smtClean="0">
                <a:solidFill>
                  <a:schemeClr val="tx1"/>
                </a:solidFill>
              </a:rPr>
              <a:t> 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9672" y="3270544"/>
            <a:ext cx="7372366" cy="624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Continuous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err="1">
                <a:solidFill>
                  <a:schemeClr val="tx1"/>
                </a:solidFill>
              </a:rPr>
              <a:t>implementation</a:t>
            </a:r>
            <a:r>
              <a:rPr lang="fr-FR" sz="1600" b="1" dirty="0">
                <a:solidFill>
                  <a:schemeClr val="tx1"/>
                </a:solidFill>
              </a:rPr>
              <a:t> of new </a:t>
            </a:r>
            <a:r>
              <a:rPr lang="fr-FR" sz="1600" b="1" dirty="0" err="1" smtClean="0">
                <a:solidFill>
                  <a:schemeClr val="tx1"/>
                </a:solidFill>
              </a:rPr>
              <a:t>capabilities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</a:t>
            </a:r>
            <a:r>
              <a:rPr lang="fr-FR" sz="1600" dirty="0" err="1" smtClean="0">
                <a:solidFill>
                  <a:schemeClr val="tx1"/>
                </a:solidFill>
              </a:rPr>
              <a:t>Artificial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Intelligence, Satellite Laser </a:t>
            </a:r>
            <a:r>
              <a:rPr lang="fr-FR" sz="1600" dirty="0" err="1">
                <a:solidFill>
                  <a:schemeClr val="tx1"/>
                </a:solidFill>
              </a:rPr>
              <a:t>Ranging</a:t>
            </a:r>
            <a:r>
              <a:rPr lang="fr-FR" sz="1600" dirty="0">
                <a:solidFill>
                  <a:schemeClr val="tx1"/>
                </a:solidFill>
              </a:rPr>
              <a:t>, </a:t>
            </a:r>
            <a:r>
              <a:rPr lang="fr-FR" sz="1600" dirty="0" err="1">
                <a:solidFill>
                  <a:schemeClr val="tx1"/>
                </a:solidFill>
              </a:rPr>
              <a:t>Daytime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tracking</a:t>
            </a:r>
            <a:r>
              <a:rPr lang="fr-FR" sz="16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Corde 13"/>
          <p:cNvSpPr/>
          <p:nvPr/>
        </p:nvSpPr>
        <p:spPr>
          <a:xfrm rot="12162794">
            <a:off x="-1164635" y="813852"/>
            <a:ext cx="3836317" cy="3672408"/>
          </a:xfrm>
          <a:prstGeom prst="cho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652120" y="4732022"/>
            <a:ext cx="2087880" cy="288000"/>
          </a:xfrm>
        </p:spPr>
        <p:txBody>
          <a:bodyPr/>
          <a:lstStyle/>
          <a:p>
            <a:r>
              <a:rPr lang="en-US" noProof="0" smtClean="0"/>
              <a:t>IFRI Conference</a:t>
            </a:r>
            <a:endParaRPr lang="en-US" noProof="0" dirty="0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830000" y="4732022"/>
            <a:ext cx="648000" cy="288000"/>
          </a:xfrm>
        </p:spPr>
        <p:txBody>
          <a:bodyPr/>
          <a:lstStyle/>
          <a:p>
            <a:fld id="{E3FB4510-9A7C-47D0-ACD0-0A9D6736FB20}" type="datetime1">
              <a:rPr lang="fr-FR" noProof="0" smtClean="0"/>
              <a:t>16/11/2021</a:t>
            </a:fld>
            <a:endParaRPr lang="en-US" noProof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" y="1557751"/>
            <a:ext cx="2224133" cy="223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rianeGroup_SAS_presentation_internal_use_Confidential">
  <a:themeElements>
    <a:clrScheme name="ARIANE Blue">
      <a:dk1>
        <a:sysClr val="windowText" lastClr="000000"/>
      </a:dk1>
      <a:lt1>
        <a:sysClr val="window" lastClr="FFFFFF"/>
      </a:lt1>
      <a:dk2>
        <a:srgbClr val="0069C8"/>
      </a:dk2>
      <a:lt2>
        <a:srgbClr val="D9D9D9"/>
      </a:lt2>
      <a:accent1>
        <a:srgbClr val="0069C8"/>
      </a:accent1>
      <a:accent2>
        <a:srgbClr val="004286"/>
      </a:accent2>
      <a:accent3>
        <a:srgbClr val="57C4F2"/>
      </a:accent3>
      <a:accent4>
        <a:srgbClr val="B4E1FA"/>
      </a:accent4>
      <a:accent5>
        <a:srgbClr val="159633"/>
      </a:accent5>
      <a:accent6>
        <a:srgbClr val="9AC01A"/>
      </a:accent6>
      <a:hlink>
        <a:srgbClr val="000000"/>
      </a:hlink>
      <a:folHlink>
        <a:srgbClr val="000000"/>
      </a:folHlink>
    </a:clrScheme>
    <a:fontScheme name="ARIA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aneGroup_SAS_internal_use_Confidential" id="{82137190-C6FF-4853-A435-51A9E4FDEA80}" vid="{DC0A28DF-B3BD-4393-8E07-DE96BBCACC39}"/>
    </a:ext>
  </a:extLst>
</a:theme>
</file>

<file path=ppt/theme/theme2.xml><?xml version="1.0" encoding="utf-8"?>
<a:theme xmlns:a="http://schemas.openxmlformats.org/drawingml/2006/main" name="ArianeGroup_SAS_presentation_internal_use_Restricted">
  <a:themeElements>
    <a:clrScheme name="ARIANE Blue">
      <a:dk1>
        <a:sysClr val="windowText" lastClr="000000"/>
      </a:dk1>
      <a:lt1>
        <a:sysClr val="window" lastClr="FFFFFF"/>
      </a:lt1>
      <a:dk2>
        <a:srgbClr val="0069C8"/>
      </a:dk2>
      <a:lt2>
        <a:srgbClr val="D9D9D9"/>
      </a:lt2>
      <a:accent1>
        <a:srgbClr val="0069C8"/>
      </a:accent1>
      <a:accent2>
        <a:srgbClr val="004286"/>
      </a:accent2>
      <a:accent3>
        <a:srgbClr val="57C4F2"/>
      </a:accent3>
      <a:accent4>
        <a:srgbClr val="B4E1FA"/>
      </a:accent4>
      <a:accent5>
        <a:srgbClr val="159633"/>
      </a:accent5>
      <a:accent6>
        <a:srgbClr val="9AC01A"/>
      </a:accent6>
      <a:hlink>
        <a:srgbClr val="000000"/>
      </a:hlink>
      <a:folHlink>
        <a:srgbClr val="000000"/>
      </a:folHlink>
    </a:clrScheme>
    <a:fontScheme name="ARIA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aneGroup_SAS_internal_use_Restricted" id="{6DBE007B-4314-4870-928D-431B315522D2}" vid="{D29D6A95-0DB8-4819-A547-CED95CB937D5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707F8B0013794FA764CC9D2A268B24" ma:contentTypeVersion="1" ma:contentTypeDescription="Crée un document." ma:contentTypeScope="" ma:versionID="ea7edfc9a3b703ebad924e12b27aad3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40717B3-C356-47C7-876E-164387A218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9D72E44-CB42-4017-AA12-72329F7A1C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BE13E7-71E4-4793-A240-AD7AA9A0012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</Words>
  <Application>Microsoft Office PowerPoint</Application>
  <PresentationFormat>Affichage à l'écran (16:9)</PresentationFormat>
  <Paragraphs>79</Paragraphs>
  <Slides>6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ＭＳ Ｐゴシック</vt:lpstr>
      <vt:lpstr>Arial</vt:lpstr>
      <vt:lpstr>Calibri</vt:lpstr>
      <vt:lpstr>Courier New</vt:lpstr>
      <vt:lpstr>Wingdings</vt:lpstr>
      <vt:lpstr>1_ArianeGroup_SAS_presentation_internal_use_Confidential</vt:lpstr>
      <vt:lpstr>ArianeGroup_SAS_presentation_internal_use_Restricted</vt:lpstr>
      <vt:lpstr>GEOTracker space surveillance &amp; tracking network </vt:lpstr>
      <vt:lpstr>Présentation PowerPoint</vt:lpstr>
      <vt:lpstr>ARIANEGROUP INITIATIVES IN SSA</vt:lpstr>
      <vt:lpstr>Multi-orbit space situational awareness </vt:lpstr>
      <vt:lpstr>Continuously Implementing new capabilities </vt:lpstr>
      <vt:lpstr>GEOTRACKER – full-spectrum SSA services enhancing European strategic autonomy in the space domain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 for projects</dc:title>
  <dc:creator>Castillon, Claude</dc:creator>
  <cp:lastModifiedBy>Raffenne, Francois</cp:lastModifiedBy>
  <cp:revision>230</cp:revision>
  <cp:lastPrinted>2020-06-30T14:06:45Z</cp:lastPrinted>
  <dcterms:created xsi:type="dcterms:W3CDTF">2006-08-16T00:00:00Z</dcterms:created>
  <dcterms:modified xsi:type="dcterms:W3CDTF">2021-11-16T11:04:33Z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0x0101001C707F8B0013794FA764CC9D2A268B24</vt:lpwstr>
  </property>
</Properties>
</file>